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78" r:id="rId21"/>
    <p:sldId id="274" r:id="rId22"/>
    <p:sldId id="273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CB219BE-BED1-4F81-B6FA-E148F3729402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F08E5B-FCEE-41D8-88E0-112ECB7EF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ЗНАКОМСТВО С ОПЕРОЙ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ИСТОРИЯ, СТИЛИ, ЖАНРЫ, КОМПОЗИТОРЫ.</a:t>
            </a:r>
            <a:endParaRPr lang="ru-RU" dirty="0"/>
          </a:p>
        </p:txBody>
      </p:sp>
      <p:pic>
        <p:nvPicPr>
          <p:cNvPr id="15" name="Рисунок 14" descr="Вид из кресл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13626"/>
            <a:ext cx="3786214" cy="254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а Скала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642918"/>
            <a:ext cx="4000528" cy="3000396"/>
          </a:xfrm>
          <a:prstGeom prst="rect">
            <a:avLst/>
          </a:prstGeom>
        </p:spPr>
      </p:pic>
      <p:pic>
        <p:nvPicPr>
          <p:cNvPr id="5" name="Рисунок 4" descr="Ковент гарде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714356"/>
            <a:ext cx="3905244" cy="2928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21429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Ла</a:t>
            </a:r>
            <a:r>
              <a:rPr lang="ru-RU" dirty="0" smtClean="0"/>
              <a:t> скала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285728"/>
            <a:ext cx="17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Ковент</a:t>
            </a:r>
            <a:r>
              <a:rPr lang="ru-RU" dirty="0" smtClean="0"/>
              <a:t> </a:t>
            </a:r>
            <a:r>
              <a:rPr lang="ru-RU" dirty="0" err="1" smtClean="0"/>
              <a:t>Гарден</a:t>
            </a:r>
            <a:endParaRPr lang="ru-RU" dirty="0"/>
          </a:p>
        </p:txBody>
      </p:sp>
      <p:pic>
        <p:nvPicPr>
          <p:cNvPr id="1027" name="Picture 3" descr="C:\Users\я\Pictures\Оперные театры\Оперный театр.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1" y="3786190"/>
            <a:ext cx="4022757" cy="2825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Pictures\Оперные театры\Оперный театр.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901638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357166"/>
            <a:ext cx="406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Сиднейский оперный театр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758006" cy="7533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Театральные интерьеры</a:t>
            </a:r>
            <a:endParaRPr lang="ru-RU" dirty="0"/>
          </a:p>
        </p:txBody>
      </p:sp>
      <p:pic>
        <p:nvPicPr>
          <p:cNvPr id="3" name="Рисунок 2" descr="Вид из зал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00108"/>
            <a:ext cx="3749703" cy="2657473"/>
          </a:xfrm>
          <a:prstGeom prst="rect">
            <a:avLst/>
          </a:prstGeom>
        </p:spPr>
      </p:pic>
      <p:pic>
        <p:nvPicPr>
          <p:cNvPr id="4" name="Рисунок 3" descr="Оперный теат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000108"/>
            <a:ext cx="3548054" cy="2661041"/>
          </a:xfrm>
          <a:prstGeom prst="rect">
            <a:avLst/>
          </a:prstGeom>
        </p:spPr>
      </p:pic>
      <p:pic>
        <p:nvPicPr>
          <p:cNvPr id="6" name="Рисунок 5" descr="Ярус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857628"/>
            <a:ext cx="3714776" cy="2709683"/>
          </a:xfrm>
          <a:prstGeom prst="rect">
            <a:avLst/>
          </a:prstGeom>
        </p:spPr>
      </p:pic>
      <p:pic>
        <p:nvPicPr>
          <p:cNvPr id="7" name="Рисунок 6" descr="Ярусы со зрителям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3857628"/>
            <a:ext cx="3500462" cy="267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Pictures\Оперные театры\Оперный театр.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7166"/>
            <a:ext cx="3905244" cy="2928933"/>
          </a:xfrm>
          <a:prstGeom prst="rect">
            <a:avLst/>
          </a:prstGeom>
          <a:noFill/>
        </p:spPr>
      </p:pic>
      <p:pic>
        <p:nvPicPr>
          <p:cNvPr id="2051" name="Picture 3" descr="C:\Users\я\Pictures\Оперные театры\Оперный театр.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857232"/>
            <a:ext cx="3646985" cy="4857784"/>
          </a:xfrm>
          <a:prstGeom prst="rect">
            <a:avLst/>
          </a:prstGeom>
          <a:noFill/>
        </p:spPr>
      </p:pic>
      <p:pic>
        <p:nvPicPr>
          <p:cNvPr id="2052" name="Picture 4" descr="C:\Users\я\Pictures\Оперные театры\Оперный театр.1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500438"/>
            <a:ext cx="4000494" cy="3000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 – ВОКАЛЬНЫЙ ЖАНР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Герои в опере не разговаривают, а поют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АРИИ</a:t>
            </a:r>
          </a:p>
          <a:p>
            <a:pPr>
              <a:buNone/>
            </a:pPr>
            <a:r>
              <a:rPr lang="ru-RU" dirty="0" smtClean="0"/>
              <a:t>	АРИОЗО</a:t>
            </a:r>
          </a:p>
          <a:p>
            <a:pPr>
              <a:buNone/>
            </a:pPr>
            <a:r>
              <a:rPr lang="ru-RU" dirty="0" smtClean="0"/>
              <a:t>	ПАРТИИ</a:t>
            </a:r>
          </a:p>
          <a:p>
            <a:pPr>
              <a:buNone/>
            </a:pPr>
            <a:r>
              <a:rPr lang="ru-RU" dirty="0" smtClean="0"/>
              <a:t>	КАВАТИНЫ</a:t>
            </a:r>
          </a:p>
          <a:p>
            <a:pPr>
              <a:buNone/>
            </a:pPr>
            <a:r>
              <a:rPr lang="ru-RU" dirty="0" smtClean="0"/>
              <a:t>	МОНОЛОГИ</a:t>
            </a:r>
          </a:p>
          <a:p>
            <a:pPr>
              <a:buNone/>
            </a:pPr>
            <a:r>
              <a:rPr lang="ru-RU" dirty="0" smtClean="0"/>
              <a:t>	РЕЧИТАТИВЫ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53218"/>
            <a:ext cx="5043494" cy="818328"/>
          </a:xfrm>
        </p:spPr>
        <p:txBody>
          <a:bodyPr/>
          <a:lstStyle/>
          <a:p>
            <a:r>
              <a:rPr lang="ru-RU" dirty="0" smtClean="0"/>
              <a:t>ОПЕРНЫЕ СЦЕНЫ</a:t>
            </a:r>
            <a:endParaRPr lang="ru-RU" dirty="0"/>
          </a:p>
        </p:txBody>
      </p:sp>
      <p:pic>
        <p:nvPicPr>
          <p:cNvPr id="5" name="Рисунок 4" descr="Борис при власт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714488"/>
            <a:ext cx="2552837" cy="3733582"/>
          </a:xfrm>
          <a:prstGeom prst="rect">
            <a:avLst/>
          </a:prstGeom>
        </p:spPr>
      </p:pic>
      <p:pic>
        <p:nvPicPr>
          <p:cNvPr id="6" name="Рисунок 5" descr="Главная в снегурк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1643050"/>
            <a:ext cx="2511176" cy="3776349"/>
          </a:xfrm>
          <a:prstGeom prst="rect">
            <a:avLst/>
          </a:prstGeom>
        </p:spPr>
      </p:pic>
      <p:pic>
        <p:nvPicPr>
          <p:cNvPr id="7" name="Рисунок 6" descr="Риголетто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1643050"/>
            <a:ext cx="2653411" cy="3714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5572140"/>
            <a:ext cx="193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«Борис Годунов»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557214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«Снегурочка»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5500702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Риголетто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ис Годун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52652"/>
            <a:ext cx="4196707" cy="3090662"/>
          </a:xfrm>
          <a:prstGeom prst="rect">
            <a:avLst/>
          </a:prstGeom>
        </p:spPr>
      </p:pic>
      <p:pic>
        <p:nvPicPr>
          <p:cNvPr id="4" name="Рисунок 3" descr="Дед Мороз Снегур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3786190"/>
            <a:ext cx="4286280" cy="2850268"/>
          </a:xfrm>
          <a:prstGeom prst="rect">
            <a:avLst/>
          </a:prstGeom>
        </p:spPr>
      </p:pic>
      <p:pic>
        <p:nvPicPr>
          <p:cNvPr id="5" name="Рисунок 4" descr="Лоэнгри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928670"/>
            <a:ext cx="2902883" cy="507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621508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«Снегурочка»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500042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Лоэнгрин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214290"/>
            <a:ext cx="193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«Борис Годунов»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ида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3833831" cy="2898377"/>
          </a:xfrm>
          <a:prstGeom prst="rect">
            <a:avLst/>
          </a:prstGeom>
        </p:spPr>
      </p:pic>
      <p:pic>
        <p:nvPicPr>
          <p:cNvPr id="4" name="Рисунок 3" descr="И ван Сусанин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642918"/>
            <a:ext cx="2357454" cy="2428892"/>
          </a:xfrm>
          <a:prstGeom prst="rect">
            <a:avLst/>
          </a:prstGeom>
        </p:spPr>
      </p:pic>
      <p:pic>
        <p:nvPicPr>
          <p:cNvPr id="6" name="Рисунок 5" descr="Садко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4000504"/>
            <a:ext cx="3921436" cy="2524143"/>
          </a:xfrm>
          <a:prstGeom prst="rect">
            <a:avLst/>
          </a:prstGeom>
        </p:spPr>
      </p:pic>
      <p:pic>
        <p:nvPicPr>
          <p:cNvPr id="7" name="Рисунок 6" descr="Онегин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3786190"/>
            <a:ext cx="3324225" cy="2762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12" y="214290"/>
            <a:ext cx="1850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«Иван Сусанин»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3357562"/>
            <a:ext cx="211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«Евгений Онегин»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14285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«Аида»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3643314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«Садко»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85728"/>
            <a:ext cx="4829180" cy="7143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ОРКЕСТРОВАЯ ЯМА</a:t>
            </a:r>
            <a:endParaRPr lang="ru-RU" sz="4000" dirty="0"/>
          </a:p>
        </p:txBody>
      </p:sp>
      <p:pic>
        <p:nvPicPr>
          <p:cNvPr id="3" name="Рисунок 2" descr="Оркестровая ям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3809995" cy="2857496"/>
          </a:xfrm>
          <a:prstGeom prst="rect">
            <a:avLst/>
          </a:prstGeom>
        </p:spPr>
      </p:pic>
      <p:pic>
        <p:nvPicPr>
          <p:cNvPr id="5" name="Рисунок 4" descr="Оркестровая ям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876"/>
            <a:ext cx="3769573" cy="2857520"/>
          </a:xfrm>
          <a:prstGeom prst="rect">
            <a:avLst/>
          </a:prstGeom>
        </p:spPr>
      </p:pic>
      <p:pic>
        <p:nvPicPr>
          <p:cNvPr id="7" name="Рисунок 6" descr="Оркестровая яма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357297"/>
            <a:ext cx="4286280" cy="3759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виды опер.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 17-18 веку сложилось два вида оперы: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Опера-серия</a:t>
            </a:r>
            <a:r>
              <a:rPr lang="ru-RU" dirty="0" smtClean="0"/>
              <a:t>, серьезная опера, в ней очень много арий, ее содержание связано с античными сюжетами. Герои оперы принадлежат высшему свету.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Опера-буффо</a:t>
            </a:r>
            <a:r>
              <a:rPr lang="ru-RU" dirty="0" smtClean="0"/>
              <a:t>, комическая опера, герои из простого народа, и очень запутанный сюжет.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НАЧИНАЛАСЬ ОПЕРА?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Появилась в 17 веке (1600г.) в Италии, во Флоренции и первоначально называлась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«драма с </a:t>
            </a:r>
            <a:r>
              <a:rPr lang="ru-RU" b="1" u="sng" dirty="0" smtClean="0"/>
              <a:t>музыкой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dirty="0" smtClean="0"/>
              <a:t>Опера в переводе с Итальянского – труд,  сочинение.</a:t>
            </a:r>
          </a:p>
          <a:p>
            <a:r>
              <a:rPr lang="ru-RU" dirty="0" smtClean="0"/>
              <a:t>В ее основе лежит </a:t>
            </a:r>
            <a:r>
              <a:rPr lang="ru-RU" b="1" u="sng" dirty="0" smtClean="0"/>
              <a:t>либретто,</a:t>
            </a:r>
            <a:r>
              <a:rPr lang="ru-RU" dirty="0" smtClean="0"/>
              <a:t> в переводе с итальянского – книжечка. Это краткое содержание оперы.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Дальнейшее развитие оперы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7829576" cy="4526280"/>
          </a:xfrm>
        </p:spPr>
        <p:txBody>
          <a:bodyPr/>
          <a:lstStyle/>
          <a:p>
            <a:pPr algn="just"/>
            <a:r>
              <a:rPr lang="ru-RU" dirty="0" smtClean="0"/>
              <a:t>К 19 веку трагическое и комическое в опере слились воедино. Она стала отражать исторические события, реагировать на политическую обстановку в мире и показывать взаимоотношения людей, их переживания, характеры, жизненные ситуации.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 В НАШИ ДНИ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Появились </a:t>
            </a:r>
            <a:r>
              <a:rPr lang="ru-RU" dirty="0" err="1" smtClean="0"/>
              <a:t>рок-оперы</a:t>
            </a:r>
            <a:endParaRPr lang="ru-RU" dirty="0" smtClean="0"/>
          </a:p>
          <a:p>
            <a:r>
              <a:rPr lang="ru-RU" dirty="0" smtClean="0"/>
              <a:t>Оперы-балеты</a:t>
            </a:r>
          </a:p>
          <a:p>
            <a:r>
              <a:rPr lang="ru-RU" dirty="0" smtClean="0"/>
              <a:t>Оперы на джазовой основе</a:t>
            </a:r>
          </a:p>
          <a:p>
            <a:r>
              <a:rPr lang="ru-RU" dirty="0" smtClean="0"/>
              <a:t>Оперетты</a:t>
            </a:r>
          </a:p>
          <a:p>
            <a:r>
              <a:rPr lang="ru-RU" dirty="0" smtClean="0"/>
              <a:t>Мюзиклы</a:t>
            </a:r>
          </a:p>
          <a:p>
            <a:r>
              <a:rPr lang="ru-RU" dirty="0" smtClean="0"/>
              <a:t>Радио-оперы</a:t>
            </a:r>
          </a:p>
          <a:p>
            <a:r>
              <a:rPr lang="ru-RU" dirty="0" err="1" smtClean="0"/>
              <a:t>Кинооперы</a:t>
            </a:r>
            <a:endParaRPr lang="ru-RU" dirty="0"/>
          </a:p>
        </p:txBody>
      </p:sp>
      <p:pic>
        <p:nvPicPr>
          <p:cNvPr id="4" name="Рисунок 3" descr="Призрак опе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412868"/>
            <a:ext cx="2944095" cy="2611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6000768"/>
            <a:ext cx="408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Э.Л.Уэббер</a:t>
            </a:r>
            <a:r>
              <a:rPr lang="ru-RU" dirty="0" smtClean="0"/>
              <a:t> мюзикл «Призрак оперы»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900882" cy="960886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Великие оперные композиторы и  их знаменитые оперы.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rmAutofit/>
          </a:bodyPr>
          <a:lstStyle/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Моцарт</a:t>
            </a:r>
            <a:r>
              <a:rPr lang="ru-RU" sz="2800" dirty="0" smtClean="0"/>
              <a:t> «Дон Жуан», «Волшебная флейта», «Свадьба Фигаро».</a:t>
            </a:r>
          </a:p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Верди</a:t>
            </a:r>
            <a:r>
              <a:rPr lang="ru-RU" sz="2800" dirty="0" smtClean="0"/>
              <a:t> «Аида», «</a:t>
            </a:r>
            <a:r>
              <a:rPr lang="ru-RU" sz="2800" dirty="0" err="1" smtClean="0"/>
              <a:t>Риголетто</a:t>
            </a:r>
            <a:r>
              <a:rPr lang="ru-RU" sz="2800" dirty="0" smtClean="0"/>
              <a:t>», «Травиата»</a:t>
            </a:r>
          </a:p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Вагнер</a:t>
            </a:r>
            <a:r>
              <a:rPr lang="ru-RU" sz="2800" dirty="0" smtClean="0"/>
              <a:t> «Кольцо </a:t>
            </a:r>
            <a:r>
              <a:rPr lang="ru-RU" sz="2800" dirty="0" err="1" smtClean="0"/>
              <a:t>Нибелунга</a:t>
            </a:r>
            <a:r>
              <a:rPr lang="ru-RU" sz="2800" dirty="0" smtClean="0"/>
              <a:t>», «</a:t>
            </a:r>
            <a:r>
              <a:rPr lang="ru-RU" sz="2800" dirty="0" err="1" smtClean="0"/>
              <a:t>Лоэнгрин</a:t>
            </a:r>
            <a:r>
              <a:rPr lang="ru-RU" sz="2800" dirty="0" smtClean="0"/>
              <a:t>»</a:t>
            </a:r>
          </a:p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Глинка</a:t>
            </a:r>
            <a:r>
              <a:rPr lang="ru-RU" sz="2800" dirty="0" smtClean="0"/>
              <a:t> «Иван Сусанин», «Руслан и Людмила»</a:t>
            </a:r>
          </a:p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Мусоргский </a:t>
            </a:r>
            <a:r>
              <a:rPr lang="ru-RU" sz="2800" dirty="0" smtClean="0"/>
              <a:t>«Борис Годунов», «</a:t>
            </a:r>
            <a:r>
              <a:rPr lang="ru-RU" sz="2800" dirty="0" err="1" smtClean="0"/>
              <a:t>Хованщина</a:t>
            </a:r>
            <a:r>
              <a:rPr lang="ru-RU" sz="2800" dirty="0" smtClean="0"/>
              <a:t>»</a:t>
            </a:r>
          </a:p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Чайковский</a:t>
            </a:r>
            <a:r>
              <a:rPr lang="ru-RU" sz="2800" dirty="0" smtClean="0"/>
              <a:t> «Евгений Онегин», «Пиковая дама»</a:t>
            </a:r>
          </a:p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Римский-Корсаков</a:t>
            </a:r>
            <a:r>
              <a:rPr lang="ru-RU" sz="2800" dirty="0" smtClean="0"/>
              <a:t> «Снегурочка», «Садко», «Золотой петушок»</a:t>
            </a:r>
          </a:p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Прокофьев</a:t>
            </a:r>
            <a:r>
              <a:rPr lang="ru-RU" sz="2800" dirty="0" smtClean="0"/>
              <a:t> «Война и мир»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88" y="0"/>
            <a:ext cx="5829312" cy="818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Приглашение в оперу</a:t>
            </a:r>
            <a:endParaRPr lang="ru-RU" sz="3600" dirty="0"/>
          </a:p>
        </p:txBody>
      </p:sp>
      <p:pic>
        <p:nvPicPr>
          <p:cNvPr id="1026" name="Picture 2" descr="C:\Users\я\Pictures\Оперные театры\Оперный театр.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714752"/>
            <a:ext cx="4572032" cy="2944390"/>
          </a:xfrm>
          <a:prstGeom prst="rect">
            <a:avLst/>
          </a:prstGeom>
          <a:noFill/>
        </p:spPr>
      </p:pic>
      <p:pic>
        <p:nvPicPr>
          <p:cNvPr id="1027" name="Picture 3" descr="C:\Users\я\Pictures\Оперные театры\Оперный театр.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643314"/>
            <a:ext cx="3929058" cy="2938935"/>
          </a:xfrm>
          <a:prstGeom prst="rect">
            <a:avLst/>
          </a:prstGeom>
          <a:noFill/>
        </p:spPr>
      </p:pic>
      <p:pic>
        <p:nvPicPr>
          <p:cNvPr id="1028" name="Picture 4" descr="C:\Users\я\Pictures\Оперные театры\Оперный театр.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785794"/>
            <a:ext cx="4295285" cy="2714620"/>
          </a:xfrm>
          <a:prstGeom prst="rect">
            <a:avLst/>
          </a:prstGeom>
          <a:noFill/>
        </p:spPr>
      </p:pic>
      <p:pic>
        <p:nvPicPr>
          <p:cNvPr id="9" name="Рисунок 8" descr="Оркестровая яма в Вене празднование 250 летие Моцарт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857232"/>
            <a:ext cx="4143404" cy="268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СТИЛИ ОПЕРЫ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Опера 17 века – Барочная</a:t>
            </a:r>
          </a:p>
          <a:p>
            <a:endParaRPr lang="ru-RU" dirty="0" smtClean="0"/>
          </a:p>
          <a:p>
            <a:r>
              <a:rPr lang="ru-RU" dirty="0" smtClean="0"/>
              <a:t>Опера 18 века – Классическая</a:t>
            </a:r>
          </a:p>
          <a:p>
            <a:endParaRPr lang="ru-RU" dirty="0" smtClean="0"/>
          </a:p>
          <a:p>
            <a:r>
              <a:rPr lang="ru-RU" dirty="0" smtClean="0"/>
              <a:t>Опера 19 века – Романтическая</a:t>
            </a:r>
          </a:p>
          <a:p>
            <a:endParaRPr lang="ru-RU" dirty="0" smtClean="0"/>
          </a:p>
          <a:p>
            <a:r>
              <a:rPr lang="ru-RU" dirty="0" smtClean="0"/>
              <a:t>Опера 20 века – Реалистическая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ЖАНРЫ ОПЕРЫ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Комический</a:t>
            </a:r>
          </a:p>
          <a:p>
            <a:r>
              <a:rPr lang="ru-RU" dirty="0" smtClean="0"/>
              <a:t>Трагический</a:t>
            </a:r>
          </a:p>
          <a:p>
            <a:r>
              <a:rPr lang="ru-RU" dirty="0" smtClean="0"/>
              <a:t>Эпический</a:t>
            </a:r>
          </a:p>
          <a:p>
            <a:r>
              <a:rPr lang="ru-RU" dirty="0" smtClean="0"/>
              <a:t>Лирический</a:t>
            </a:r>
          </a:p>
          <a:p>
            <a:r>
              <a:rPr lang="ru-RU" dirty="0" smtClean="0"/>
              <a:t>Сказочный</a:t>
            </a:r>
          </a:p>
          <a:p>
            <a:r>
              <a:rPr lang="ru-RU" dirty="0" smtClean="0"/>
              <a:t>Мифологический</a:t>
            </a:r>
          </a:p>
          <a:p>
            <a:r>
              <a:rPr lang="ru-RU" dirty="0" smtClean="0"/>
              <a:t>Исторический</a:t>
            </a:r>
          </a:p>
          <a:p>
            <a:r>
              <a:rPr lang="ru-RU" dirty="0" smtClean="0"/>
              <a:t>Рок-опера</a:t>
            </a:r>
          </a:p>
          <a:p>
            <a:r>
              <a:rPr lang="ru-RU" dirty="0" smtClean="0"/>
              <a:t>Опера-балет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ДРАМАТУРГИЯ?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основе оперы лежит драматургия, на которой держится все содержание оперы.</a:t>
            </a:r>
          </a:p>
          <a:p>
            <a:pPr>
              <a:buNone/>
            </a:pPr>
            <a:r>
              <a:rPr lang="ru-RU" dirty="0" smtClean="0"/>
              <a:t>Это ее основной стержень, который держит зрителя в напряжении, сохраняя интригу.</a:t>
            </a:r>
          </a:p>
          <a:p>
            <a:pPr>
              <a:buNone/>
            </a:pPr>
            <a:r>
              <a:rPr lang="ru-RU" dirty="0" smtClean="0"/>
              <a:t>Иными словами, опера – это музыкальный спектакль, музыкально-театральная постановка.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 драматургии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/>
              <a:t>ВСТУПЛЕНИЕ</a:t>
            </a:r>
            <a:r>
              <a:rPr lang="ru-RU" dirty="0" smtClean="0"/>
              <a:t> и/или </a:t>
            </a:r>
            <a:r>
              <a:rPr lang="ru-RU" u="sng" dirty="0" smtClean="0"/>
              <a:t>УВЕРТЮРА</a:t>
            </a:r>
          </a:p>
          <a:p>
            <a:endParaRPr lang="ru-RU" u="sng" dirty="0" smtClean="0"/>
          </a:p>
          <a:p>
            <a:r>
              <a:rPr lang="ru-RU" dirty="0" smtClean="0"/>
              <a:t>Завязка драмы, интрига, знакомство с героями, то есть – </a:t>
            </a:r>
            <a:r>
              <a:rPr lang="ru-RU" u="sng" dirty="0" smtClean="0"/>
              <a:t>ЭКСПОЗИЦИЯ</a:t>
            </a:r>
          </a:p>
          <a:p>
            <a:endParaRPr lang="ru-RU" u="sng" dirty="0" smtClean="0"/>
          </a:p>
          <a:p>
            <a:r>
              <a:rPr lang="ru-RU" dirty="0" smtClean="0"/>
              <a:t>Развитие действия, переплетение интриг, то есть – </a:t>
            </a:r>
            <a:r>
              <a:rPr lang="ru-RU" u="sng" dirty="0" smtClean="0"/>
              <a:t>РАЗРАБОТКА</a:t>
            </a:r>
          </a:p>
          <a:p>
            <a:endParaRPr lang="ru-RU" u="sng" dirty="0" smtClean="0"/>
          </a:p>
          <a:p>
            <a:r>
              <a:rPr lang="ru-RU" dirty="0" smtClean="0"/>
              <a:t>Наивысшая точка напряжения в развитии или </a:t>
            </a:r>
            <a:r>
              <a:rPr lang="ru-RU" u="sng" dirty="0" smtClean="0"/>
              <a:t>КУЛЬМИНАЦИЯ</a:t>
            </a:r>
          </a:p>
          <a:p>
            <a:endParaRPr lang="ru-RU" u="sng" dirty="0" smtClean="0"/>
          </a:p>
          <a:p>
            <a:r>
              <a:rPr lang="ru-RU" dirty="0" smtClean="0"/>
              <a:t>Развязка драмы, конец или </a:t>
            </a:r>
            <a:r>
              <a:rPr lang="ru-RU" u="sng" dirty="0" smtClean="0"/>
              <a:t>ФИНАЛ</a:t>
            </a:r>
            <a:r>
              <a:rPr lang="ru-RU" dirty="0" smtClean="0"/>
              <a:t>.</a:t>
            </a:r>
          </a:p>
          <a:p>
            <a:endParaRPr lang="ru-RU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53536"/>
            <a:ext cx="4829180" cy="889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делает оперу?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Композитор </a:t>
            </a:r>
            <a:r>
              <a:rPr lang="ru-RU" dirty="0" smtClean="0"/>
              <a:t>– пишет музыку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Либреттист</a:t>
            </a:r>
            <a:r>
              <a:rPr lang="ru-RU" dirty="0" smtClean="0"/>
              <a:t> – сочиняет либретто, литературный текст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Дирижер</a:t>
            </a:r>
            <a:r>
              <a:rPr lang="ru-RU" dirty="0" smtClean="0"/>
              <a:t> – управляет оперным оркестром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Режиссер-постановщик</a:t>
            </a:r>
            <a:r>
              <a:rPr lang="ru-RU" dirty="0" smtClean="0"/>
              <a:t> – ставит действия в опере, помогает артистам понять образ героя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Художник-декоратор </a:t>
            </a:r>
            <a:r>
              <a:rPr lang="ru-RU" dirty="0" smtClean="0"/>
              <a:t>– разрабатывает костюмы и сценические декорации для оперы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Художник осветитель </a:t>
            </a:r>
            <a:r>
              <a:rPr lang="ru-RU" dirty="0" smtClean="0"/>
              <a:t>– разрабатывает свет на сцене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Исполнители</a:t>
            </a:r>
            <a:r>
              <a:rPr lang="ru-RU" dirty="0" smtClean="0"/>
              <a:t> – солисты, певцы, хор, оркестр, балетная группа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Бутафор</a:t>
            </a:r>
            <a:r>
              <a:rPr lang="ru-RU" dirty="0" smtClean="0"/>
              <a:t> – изготавливает предметы для сцены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Костюмеры, гримеры, работники сцены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ЭТО ЗА ИСКУССТВО?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В создании оперы участвуют такие виды искусств как: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Музыка</a:t>
            </a:r>
          </a:p>
          <a:p>
            <a:endParaRPr lang="ru-RU" dirty="0" smtClean="0"/>
          </a:p>
          <a:p>
            <a:r>
              <a:rPr lang="ru-RU" dirty="0" smtClean="0"/>
              <a:t>Литература</a:t>
            </a:r>
          </a:p>
          <a:p>
            <a:endParaRPr lang="ru-RU" dirty="0" smtClean="0"/>
          </a:p>
          <a:p>
            <a:r>
              <a:rPr lang="ru-RU" dirty="0" smtClean="0"/>
              <a:t>Хореография</a:t>
            </a:r>
          </a:p>
          <a:p>
            <a:endParaRPr lang="ru-RU" dirty="0" smtClean="0"/>
          </a:p>
          <a:p>
            <a:r>
              <a:rPr lang="ru-RU" dirty="0" smtClean="0"/>
              <a:t>Живопись</a:t>
            </a:r>
          </a:p>
          <a:p>
            <a:endParaRPr lang="ru-RU" dirty="0" smtClean="0"/>
          </a:p>
          <a:p>
            <a:r>
              <a:rPr lang="ru-RU" dirty="0" smtClean="0"/>
              <a:t>Архитектура</a:t>
            </a:r>
          </a:p>
          <a:p>
            <a:endParaRPr lang="ru-RU" dirty="0" smtClean="0"/>
          </a:p>
          <a:p>
            <a:r>
              <a:rPr lang="ru-RU" dirty="0" smtClean="0"/>
              <a:t>Театр и актерское мастерство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286116" y="3357562"/>
            <a:ext cx="2121416" cy="11430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Значит это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3500438"/>
            <a:ext cx="313694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Синтетический вид искусства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 ЖИВЕТ ОПЕРА?</a:t>
            </a:r>
            <a:endParaRPr lang="ru-RU" dirty="0"/>
          </a:p>
        </p:txBody>
      </p:sp>
      <p:pic>
        <p:nvPicPr>
          <p:cNvPr id="4" name="Содержимое 3" descr="Большой театр ГАБТ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500174"/>
            <a:ext cx="4018388" cy="3214710"/>
          </a:xfrm>
        </p:spPr>
      </p:pic>
      <p:pic>
        <p:nvPicPr>
          <p:cNvPr id="5" name="Рисунок 4" descr="Мариинка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3" y="2928934"/>
            <a:ext cx="4095779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4857760"/>
            <a:ext cx="177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Большой театр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24288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Мариинский театр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228</TotalTime>
  <Words>549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 ЗНАКОМСТВО С ОПЕРОЙ</vt:lpstr>
      <vt:lpstr>С ЧЕГО НАЧИНАЛАСЬ ОПЕРА?</vt:lpstr>
      <vt:lpstr>СТИЛИ ОПЕРЫ</vt:lpstr>
      <vt:lpstr>ЖАНРЫ ОПЕРЫ</vt:lpstr>
      <vt:lpstr>Что такое ДРАМАТУРГИЯ?</vt:lpstr>
      <vt:lpstr>Законы драматургии</vt:lpstr>
      <vt:lpstr>Кто делает оперу?</vt:lpstr>
      <vt:lpstr>ЧТО ЖЕ ЭТО ЗА ИСКУССТВО?</vt:lpstr>
      <vt:lpstr>ГДЕ ЖИВЕТ ОПЕРА?</vt:lpstr>
      <vt:lpstr>Слайд 10</vt:lpstr>
      <vt:lpstr>Слайд 11</vt:lpstr>
      <vt:lpstr>Театральные интерьеры</vt:lpstr>
      <vt:lpstr>Слайд 13</vt:lpstr>
      <vt:lpstr>ОПЕРА – ВОКАЛЬНЫЙ ЖАНР</vt:lpstr>
      <vt:lpstr>ОПЕРНЫЕ СЦЕНЫ</vt:lpstr>
      <vt:lpstr>Слайд 16</vt:lpstr>
      <vt:lpstr>Слайд 17</vt:lpstr>
      <vt:lpstr>ОРКЕСТРОВАЯ ЯМА</vt:lpstr>
      <vt:lpstr>Первые виды опер. </vt:lpstr>
      <vt:lpstr>Дальнейшее развитие оперы</vt:lpstr>
      <vt:lpstr>ОПЕРА В НАШИ ДНИ</vt:lpstr>
      <vt:lpstr>Великие оперные композиторы и  их знаменитые оперы.</vt:lpstr>
      <vt:lpstr>Приглашение в оперу</vt:lpstr>
    </vt:vector>
  </TitlesOfParts>
  <Company>СГК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ЗНАКОМСТВО С ОПЕРОЙ</dc:title>
  <dc:creator>Никушина Мария</dc:creator>
  <cp:lastModifiedBy>Никушина Мария</cp:lastModifiedBy>
  <cp:revision>25</cp:revision>
  <dcterms:created xsi:type="dcterms:W3CDTF">2009-08-05T14:11:42Z</dcterms:created>
  <dcterms:modified xsi:type="dcterms:W3CDTF">2009-08-19T15:59:28Z</dcterms:modified>
</cp:coreProperties>
</file>