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9" r:id="rId4"/>
    <p:sldId id="262" r:id="rId5"/>
    <p:sldId id="263" r:id="rId6"/>
    <p:sldId id="261" r:id="rId7"/>
    <p:sldId id="256" r:id="rId8"/>
    <p:sldId id="257" r:id="rId9"/>
    <p:sldId id="258" r:id="rId10"/>
    <p:sldId id="25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24300" y="188913"/>
            <a:ext cx="4860925" cy="2735262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М.И.Глинка </a:t>
            </a:r>
            <a:b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Опера </a:t>
            </a:r>
            <a:b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«Руслан и Людмила»</a:t>
            </a:r>
            <a:br>
              <a:rPr lang="ru-RU" smtClean="0"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ru-RU" smtClean="0"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23850" y="5445125"/>
            <a:ext cx="4248150" cy="122555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000" b="1" smtClean="0"/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3344863" cy="4464050"/>
          </a:xfrm>
          <a:prstGeom prst="rect">
            <a:avLst/>
          </a:prstGeom>
          <a:noFill/>
          <a:ln w="57150" cmpd="thickThin" algn="ctr">
            <a:noFill/>
            <a:miter lim="800000"/>
            <a:headEnd/>
            <a:tailEnd/>
          </a:ln>
          <a:effectLst/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2492375"/>
            <a:ext cx="3094037" cy="4149725"/>
          </a:xfrm>
          <a:prstGeom prst="rect">
            <a:avLst/>
          </a:prstGeom>
          <a:noFill/>
          <a:ln w="57150" cmpd="thickThin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Действие 4</a:t>
            </a:r>
            <a:endParaRPr lang="ru-RU" dirty="0" smtClean="0"/>
          </a:p>
          <a:p>
            <a:r>
              <a:rPr lang="ru-RU" dirty="0" smtClean="0"/>
              <a:t>Во дворце </a:t>
            </a:r>
            <a:r>
              <a:rPr lang="ru-RU" dirty="0" err="1" smtClean="0"/>
              <a:t>Черномора</a:t>
            </a:r>
            <a:r>
              <a:rPr lang="ru-RU" dirty="0" smtClean="0"/>
              <a:t> музыкой и танцами развлекают Людмилу. Все напрасно! Княжна думает только о своем возлюбленном Руслане.</a:t>
            </a:r>
          </a:p>
          <a:p>
            <a:r>
              <a:rPr lang="ru-RU" dirty="0" smtClean="0"/>
              <a:t>Но вот звучит боевой рог: Руслан перед дворцом </a:t>
            </a:r>
            <a:r>
              <a:rPr lang="ru-RU" dirty="0" err="1" smtClean="0"/>
              <a:t>Черномора</a:t>
            </a:r>
            <a:r>
              <a:rPr lang="ru-RU" dirty="0" smtClean="0"/>
              <a:t>! </a:t>
            </a:r>
            <a:r>
              <a:rPr lang="ru-RU" dirty="0" err="1" smtClean="0"/>
              <a:t>Черномор</a:t>
            </a:r>
            <a:r>
              <a:rPr lang="ru-RU" dirty="0" smtClean="0"/>
              <a:t> погружает Людмилу в глубокий сон, а затем принимает вызов Руслана на смертный бой. Волшебным мечом Руслан отрезает карлику бороду, в которой содержалось его могущество. Руслан побеждает </a:t>
            </a:r>
            <a:r>
              <a:rPr lang="ru-RU" dirty="0" err="1" smtClean="0"/>
              <a:t>Черномора</a:t>
            </a:r>
            <a:r>
              <a:rPr lang="ru-RU" dirty="0" smtClean="0"/>
              <a:t> и спешит к Людмиле. Но княжна не чувствует объятий Руслана, она спит глубоким сном.</a:t>
            </a:r>
            <a:endParaRPr lang="ru-RU" dirty="0"/>
          </a:p>
        </p:txBody>
      </p:sp>
      <p:pic>
        <p:nvPicPr>
          <p:cNvPr id="5122" name="Picture 2" descr="http://s5.afisha.net/Afisha7files/Image/teatr/performance/66280/gallery/g_RuslanLudmila_big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048250" cy="3381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76672"/>
            <a:ext cx="85689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Действие 5</a:t>
            </a:r>
            <a:endParaRPr lang="ru-RU" dirty="0" smtClean="0"/>
          </a:p>
          <a:p>
            <a:r>
              <a:rPr lang="ru-RU" dirty="0" smtClean="0"/>
              <a:t>Во дворце </a:t>
            </a:r>
            <a:r>
              <a:rPr lang="ru-RU" dirty="0" err="1" smtClean="0"/>
              <a:t>Светозара</a:t>
            </a:r>
            <a:r>
              <a:rPr lang="ru-RU" dirty="0" smtClean="0"/>
              <a:t> в Киеве оплакивают прекрасную Людмилу, которую никто не может разбудить. Но волшебство можно победить только волшебством. Друг и помощник Руслана, волшебник Финн, освобождает Людмилу от чар злого </a:t>
            </a:r>
            <a:r>
              <a:rPr lang="ru-RU" dirty="0" err="1" smtClean="0"/>
              <a:t>Черномора</a:t>
            </a:r>
            <a:r>
              <a:rPr lang="ru-RU" dirty="0" smtClean="0"/>
              <a:t>. Людмила просыпается и под ликование всех присутствующих падает в объятия Руслана.</a:t>
            </a:r>
          </a:p>
          <a:p>
            <a:endParaRPr lang="ru-RU" dirty="0"/>
          </a:p>
        </p:txBody>
      </p:sp>
      <p:pic>
        <p:nvPicPr>
          <p:cNvPr id="4098" name="Picture 2" descr="http://telegrafua.com/photos/bank_13009_848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356992"/>
            <a:ext cx="4248472" cy="3186355"/>
          </a:xfrm>
          <a:prstGeom prst="rect">
            <a:avLst/>
          </a:prstGeom>
          <a:noFill/>
        </p:spPr>
      </p:pic>
      <p:pic>
        <p:nvPicPr>
          <p:cNvPr id="4100" name="Picture 4" descr="https://encrypted-tbn1.gstatic.com/images?q=tbn:ANd9GcTG-pov7MxIH7DkJzteO14EADAzuSVFdOMwbuYrmu_u7ytpVE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64904"/>
            <a:ext cx="4439790" cy="2564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565400"/>
            <a:ext cx="4248150" cy="1584325"/>
          </a:xfrm>
          <a:solidFill>
            <a:schemeClr val="accent1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i="1" smtClean="0">
                <a:effectLst/>
                <a:latin typeface="Arial" charset="0"/>
              </a:rPr>
              <a:t>И.Е. Репин.</a:t>
            </a:r>
            <a:br>
              <a:rPr lang="ru-RU" sz="2000" i="1" smtClean="0">
                <a:effectLst/>
                <a:latin typeface="Arial" charset="0"/>
              </a:rPr>
            </a:br>
            <a:r>
              <a:rPr lang="ru-RU" sz="2000" smtClean="0">
                <a:effectLst/>
                <a:latin typeface="Arial" charset="0"/>
              </a:rPr>
              <a:t>М. И. Глинка за сочинением «Руслана и Людмилы»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4365625"/>
            <a:ext cx="8893175" cy="23034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smtClean="0"/>
              <a:t>  М.И. Глинка был основоположником русской классической музыки и, в том числе, оперной. Истоки музыки Глинки ведут в русское народное творчество.</a:t>
            </a:r>
          </a:p>
        </p:txBody>
      </p:sp>
      <p:pic>
        <p:nvPicPr>
          <p:cNvPr id="13316" name="Picture 4" descr="0292"/>
          <p:cNvPicPr>
            <a:picLocks noChangeAspect="1" noChangeArrowheads="1"/>
          </p:cNvPicPr>
          <p:nvPr/>
        </p:nvPicPr>
        <p:blipFill>
          <a:blip r:embed="rId2" cstate="print"/>
          <a:srcRect t="5263" r="1755" b="15790"/>
          <a:stretch>
            <a:fillRect/>
          </a:stretch>
        </p:blipFill>
        <p:spPr bwMode="auto">
          <a:xfrm>
            <a:off x="4787900" y="260350"/>
            <a:ext cx="406717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348038" y="244475"/>
            <a:ext cx="5494337" cy="2176463"/>
          </a:xfrm>
          <a:solidFill>
            <a:schemeClr val="accent1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>
                <a:effectLst/>
                <a:latin typeface="Arial" charset="0"/>
              </a:rPr>
              <a:t>История возникновения оперы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4149725"/>
            <a:ext cx="9144000" cy="27082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i="1" smtClean="0"/>
              <a:t>   </a:t>
            </a:r>
            <a:r>
              <a:rPr lang="ru-RU" sz="2800" b="1" smtClean="0"/>
              <a:t>Ещё при жизни А.С. Пушкина М.И. Глинка задумал оперу по его юношеской поэме «Руслан и Людмила» (1820). Великий поэт заинтересовался этим замыслом и даже принял участие в обсуждении плана будущей оперы. Однако трагическая гибель поэта  не допустила  исполнить это намерение</a:t>
            </a:r>
            <a:r>
              <a:rPr lang="ru-RU" sz="2800" smtClean="0"/>
              <a:t>.</a:t>
            </a:r>
          </a:p>
        </p:txBody>
      </p:sp>
      <p:pic>
        <p:nvPicPr>
          <p:cNvPr id="14340" name="Picture 6" descr="Pushk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33375"/>
            <a:ext cx="2844800" cy="347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5689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                                             </a:t>
            </a:r>
            <a:r>
              <a:rPr lang="ru-RU" sz="2400" b="1" i="1" dirty="0" smtClean="0"/>
              <a:t>Опера "Руслан и Людмила«</a:t>
            </a:r>
          </a:p>
          <a:p>
            <a:endParaRPr lang="ru-RU" sz="2400" dirty="0" smtClean="0"/>
          </a:p>
          <a:p>
            <a:pPr algn="ctr"/>
            <a:r>
              <a:rPr lang="ru-RU" dirty="0" smtClean="0"/>
              <a:t>Опера в пяти действиях. Либретто В.Ф. </a:t>
            </a:r>
            <a:r>
              <a:rPr lang="ru-RU" dirty="0" err="1" smtClean="0"/>
              <a:t>Ширкова</a:t>
            </a:r>
            <a:r>
              <a:rPr lang="ru-RU" dirty="0" smtClean="0"/>
              <a:t>, К.А. </a:t>
            </a:r>
            <a:r>
              <a:rPr lang="ru-RU" dirty="0" err="1" smtClean="0"/>
              <a:t>Бахтурина</a:t>
            </a:r>
            <a:r>
              <a:rPr lang="ru-RU" dirty="0" smtClean="0"/>
              <a:t> и М.И. Глинки по одноименной поэме А.С. Пушкина.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Первая постановка: Петербург, 27 ноября (9 декабря) 1842 года, </a:t>
            </a:r>
            <a:r>
              <a:rPr lang="ru-RU" dirty="0" err="1" smtClean="0"/>
              <a:t>Мариинский</a:t>
            </a:r>
            <a:r>
              <a:rPr lang="ru-RU" dirty="0" smtClean="0"/>
              <a:t> театр.</a:t>
            </a:r>
          </a:p>
          <a:p>
            <a:endParaRPr lang="ru-RU" dirty="0"/>
          </a:p>
        </p:txBody>
      </p:sp>
      <p:sp>
        <p:nvSpPr>
          <p:cNvPr id="2050" name="AutoShape 2" descr="data:image/jpeg;base64,/9j/4AAQSkZJRgABAQAAAQABAAD/2wCEAAkGBhISERQUExQVFRUVFBUVGBgYFxYXFxYVFhcYFxgZFxcaHSYeGB8jGhgYHy8gIycpLCwsGB4xNTAqNSYrLSkBCQoKDgwOGg8PGiocHBwpKSkpKSkpLCkpKSwpLCksLCkpLCkpKSkpKSksLCwsKSkpKSksLCwsKSwsLCksLCkpLP/AABEIARAAuQMBIgACEQEDEQH/xAAbAAABBQEBAAAAAAAAAAAAAAADAQIEBQYAB//EAEgQAAIBAgQDBQUFBQMLBAMAAAECEQMhAAQSMQVBUQYTImFxFDJCgZEjUpKhsRVTYsHRcuHwBxYzQ1RjgpOisvGDo8LSJDRz/8QAGAEBAQEBAQAAAAAAAAAAAAAAAAECAwT/xAAdEQEBAQEAAwEBAQAAAAAAAAAAAREhAjFBEmFR/9oADAMBAAIRAxEAPwDV+w0/ur9BhwyCfcX6DBBgoGPPruCOH0/uL9Bh3sNP7i/hGDgY5xhoB7FT+4n4RhPYaf3F/CMHjHRhtAPYqf3F/CMOXIUz8CfhGGnOqKopHVqKGpIU6QoOm7bAydvI4la1mJEjlIm/XDaA/s1PuJ+EYUcMp80T8IwV80iiWZR6kcsRq3GqYvNhEkhoAJgbA7m143HXDaCjh1L7ifhGF/Z1L7ifhGKsdp1Zmpqyh9WhZV2BbTqGrTtafCYNjixp8VpkAFoNuR23MWP03vh0P/Z1L7i/hH9MJ+zaX3F/CP6YkDO09ta/UYYeI04nUPz/AEjDoF+zqf3F/Cv9McvDqQ+BfwjBsvnKbzpZWgkGCDcb4MVw2iKeH0v3afhH9MIOH0v3afhGJOExOpgScNpfu0/CMP8A2XS/dp+EYKKmHd7h1eAjhtL92n4Rhf2fS/dp+Ff6YKjYfibQJMog2VR6Ko/lhPZKf3F/CMFx04aKoYIuGqMOGKHRh04QYVhgELYhZ7OOkBULSDccvTe/qIxNjD9AwGJbP1GqNqVvANQcsxWZK6Ss6T9OUnSYBqs7XeDFYg92pprqVVLBiCsi0RaRYxIgG3oT8HpsQdMEXBBNjBHOf7+eHng1KZKAnnO53uT1xrR5kdxNaoASAPHM/bCZgeH7CReLmb4BxCYilUYzWQSxmKZqVATE3gLT5NEzbfHqp4FRPwxbl/4xFzfZ1WUgSAREghWFxfYifpjX6THlBruj1INVgzVXDAtq0qqGkD1JGpDI1T6YlUqjurHx6gAVE14M5cE78xXIG+2roDj0TL9lYbUWaQ5YXUapUCWEG4lhYARHScWdHgyCJvFtyPre/wDi2J+k/LzV8uGaJqqrIoJArSjbEiBGxnnOi/nP4TlWApuS2kUYcOPBqjdwwImx1TEyfeF19CXIUx8I+Yn9cCza0KaaqgRVWTLRA6mTtv8Anh+mma4D7SdUsmsgzpaxMk+DUJ5/1IxrqamBMTziwxA4bx3LVTFGojf2SCJjaVtMA2N4HlixBxm0N0YXusPAwobEAWGEwU08NFO+Aci4fhAMdiDjgeCHAdWCxCXELO8XWlVpow/0h0yPhnYkdJgb/EMTItjz7tFXIzetzpdafdrTY6kYO+oVREMVUI7MtiGooAYIONSalegZjMqsSTyNgdp5keh+mFy+a1CTzJjyvAm95/mMYyjnc2B3k1KigFipFPUQBJAKKAjQLIxdSREgwcXnCc0jpIv4oB5aXHeKb8isEeUTfFw1YUc/rtIVlaHHKBJME8iIPXxDE6jWVl1KQw6gz+mKR8oC7VAneMWspnSoMCSuxMKJmIg8xiZQouGPevqke4qyFkiL/OLi/wArqLVawncekjBsVlLI0ZPgAgiZRBuJmQAwtz2tiPUyb06kI76WGoX8xKxta0GOZ9cSTRexhtWoqiWIUdSQB9Tijp59CIqeKYEsTTb5EQI52P52wb2LLMDNIGbTdjO1mkmfMYYJK8ZpsxWnLxGoqPCsmBcxM8gJnDanG6asqvK650ndWiJuNiJBg8tpxT1OE0Uqq6d8sH3O8WnSaREFWuwvYcp5YtKNAFwaikPDaJuoFidJHMxeTJjpi4JXtbGdK+mowSfJPe+sY874tnmr1GSsdQpVFXu4BXvq1QqgOo6WVaSVHDNb7VSRPhxpuLceNHNrSKqaRpqzeG4MtG39ifKD0tn6+WFeu4W/e1acGWXxrlaLoQfeUgnUDuNPO4KJVFSyS0czVaiCo7ymAVlQRVoCsoA+HxjvB00cgMeiHi+VVV7yuFJgXeDrge7t12vvjFUuHt7XVRyWcGitym7UGsNCquyBJi6giwYznK/CalSnTpll100zTk3M92ypE7n3beUY1ZrM49hrcbo020PXIYQL6b+EvO33QT8jgdLjdCw9oJJjfTuTpvAtf5b9DjzHtJlGq1Mu4aNdCgTz3qClP/ufQHriPmw1P207NTrU3WTt9tqgX/i5W3xJ4rr2TL5pH92rN4+Hz8vLE1MeMtUr0QxvCZXL1BeBrDUlJ9CtJhtt64uuM9rK+Up5JwTL0oqAzEhwWMfeguL8yML4rK9OwkYyB7atTp5Zqig9+rMIIt4hpHTZgPljXKdsYsxSkYiaMSmbEbXiWrEGvUgfX8gSf0xg+2zg18q8TbNLPkKakfkT9ca/i9VwaPdgk69UDmALz5QTjI9uETvMsRILNmWgiCv2ABEeVsbjN9Ndk6sU1jp/KRPr/XGc7N1lRyloDV6AuIBoVCBvt9m9If8ACcXy1dNJWiQEWbGByGqxIEi5EkDkcefcCpVkrZkVh7lUO+m59oYtp7sfEGGuZIGkapGm+k/x6YrEIYIUCNhAMx8Rud94E9IweudC2JADDURGoCwYkecb/wAXK2IuUzqMomk+pvDEECdo1SAR5jFmKHkxHQzYeRJH54zWoq/2pUqMdA3DLFiCORmbHcEn88WjMNKrILBVUmI5FQbiYLH9emHinCkeFBF//M/0xX5jieWyyhixILsNW41hS0E9Y1Xvz64AdLJ1GFV/CFLu6I6yCJ5g7BrmbEWOxMyOGIir3j06VPYrF2hr+Im4JJ2xUcS7ZkeyhRp9qK6TzUGoBfodJn1GPP8AivFszm6FNyxJ+2LXgRQFJwfWVYj54uamvWf2r3qK1NQ6MxBBjxL1uNiP154ZxHiFPKURYFvdRRbU0HrsNyTyE4idmiMvkaXeMIULckATAQXaAJM7nGW7T8TptmS9UEojmhTUqDDhUZzBBAJZ6aSQY0GImRPuKYMzmmrFjQ1U9a1GrOGC1KqkKgQA2UatKo14LM0FiMS8vmFbN5gFiNNYGAWhSaeWFNnCxKgqRqIgQecDGeFMQldVNN/aKiFA25p01ZSwHPUrC42b0ONHw3IJmMxVDhSBmarCwkEO1P3wNUAU7CQJvuLaqQLU/t1eRFXVlY8QIDdzXn4fGCAQBbcXGKXhmXqe1PrIKMueVAN1+08U2+8ep+WJVDiJTiFcaY0uiUyLqPZqbBleTLeGqLjyxU5ritWigrhQGFauLyRpzCioJuLgz9MVEqu0rQb7mVyX/XmFP/xxH44R31ZY96pUU/KlSqr/ANjD54ruIcZqUSaQCx3OUBmZHdKtUCZ++zA4u82jO2bLKPC5qLykd3Uo/wDx5YemUPtXmW000UGamToknlppNVdvI2j6HF52tH2OUBAM5XMHbc9y1/kW/ninzOZViveKQafDaqwL+KXpmfnIxK4pnhXNFLAJk3IAmSGpgyfUzfBpJ7UKvdcNvp8Y2AIA1zyG20DYY9WUWx5N2tzSJSyRLQfZWZbTLhqbAAja4N9seo8MzPeUab76kB+cQfznGPL0qQwwHRg+GRjnVU2edVXxAwZUkbgMD/QfljBdtcqi1crXlgul6WmZOk03KFRMAnxevhm8433Ecr3lMjnuLkX+XzHzxh+2VIulAKJPfZcAR7x7qpYdZI046T2z5elxk+K1k0a9JBZqUKCNFRVZoV2Y94DoZNWlfFBFjitqKDmK2m+uvlTcRcZOof1ZbeeDrmDU7tKYGlWasrkn7QtTYIYIhQNepjMeGAN4dw3Ld5VDL4g9Y1VO32Sinl6TehWnUYeRHXF/okntwwNcKgnLq5YXM6XZR57LPzGKfi/+UjMKuXdNIFQu7CBdAwAUT7tpv19MSq3DKdLNZoFZFbKmsJ+Iw2sEbcxbzw3s1k177JAqPFkTIjq9ME/P/G+LkXqt7U5rMV8tlChYtXTS8GAWcq4B2AkgwfXDM9Td+CgvJbvjUJsZZn2PmdXKdji+z2WNOhkqcQUzmkDoFR4/KMV2YzejhVEwWjNr4RudFSYAg8lxNSpPFkopl+HVmaUSpAYzZNNS9rzIW45gRGO4Tw6lXyVeqJ8AzZpxbw1HqmYj7to5T1xFoMKuQyaVFkJm1psjCYgOgDA+n5YtOE51EyWeAhlptmAFWIC63sIsLPIHnikN7GcUzDxls0qlKlDXTgWKCxBjnMfXyxA4mCochQTTzNaoD8UmugCgEdFp3mdxzwL/ACe8UfMZtCVCrl8uKYuTJJFybblLDl54tO0nCgK0sXWhUYOXRWYo0IG1Bb6T3dMzBE6wYlZn0+I/Bey9GpDM2oUcy4qQdXi1hi0kwJgSQJjnyx3ZtaoZaiGe+fvY0sCveN3rKSRoYaWMQ0y5EWkSszxTL90+XyYY98SalUKQvjs5UsBqcrYRsSGJAW9nwjhldQrHQgWSqeLdpk6tNrMVWxgeeIuKzNdn3GbYkKveGo4nxASSC4MjSSp03tYbkTi7yeSyrKaYphtOkEaWYSux8KkTciZ9MT1ylJX1osNMliznVb4iQ0/ltiTUos0yJm4giB53323jbCqz+Z7J0KpryrTW5mmfs4UJ4DE+6PrPpifT4XR0wwBOjQx2LXm4YRPz5nE+pSYgeIU4te9rGDtzAnBKSsD7yT5T+QJtf1xNFFmOyFOoJVgQ300mSbiZuT0meWKDO9hKgNRvh9mTLpESfGJP02+e2N/7AvnPUGD+WG91UBswK/xDxc5Ei3S8YaPIlyZXWKqB0GWqIFcXBQAnTPPxTN7xj0jsPne9yVE8wNLWjxKYP54PxbgdOspDLoN5ZQDvYgwJv1wvZ3hzUFqIYINao6ERBWodQ9NzhbwW+B4cxwDV54x5LEcmMZHtTTtRceHRmaVRtgFRNUn5Ex6lQLkDGpq1AqktsBJ9MYPi3GHcrWnSvfUlWfhpu0Fh0crB1bqGgQdRPSM30IuT7wBSrby9MNURKtTma1NW0oJuUC62N27uYxqeGcMKDU/+kZZItM6YsOXhEBRsFFrYgdma/wBmgIAISAAL6l3Enc7T88W1XPOtQIE8Jkq0EkJYGyzsSBJ2tM4tJGb/AMoPD6NYai5RqOXdxpIGsFZUbGR4RbyPliLWz6ZapkWqnSpydRJM2OtDH0GHdu+ytbN1VNND4KemwEAlxzPRQT8hiy7VdjDmcvQRWUNStJggggA8xsQDi7MwZzK8ceqcijszs9TvAW2gd8pk8rFNh16XDk+IVGTJoE8PtVRzNyJYKCeUEVl+YG842OV7DU0bLszf6CkUHmzCCT/jmcWuX7O0EAvYKB0iAomb8kW3kNyJxNhjzscGrVi4kk+0tWEfwd6ACB1ZVJ9ZxreBdlWFHMUyCi5iWv8ADrIDCAd4H541GXpooGiOm0sfn0nrg8GPFbrFvz/8Yn6JFLwjs9l8sG7pYZj4pWSSLSYAifkOnOZT8MLwHOlRcBZkHyMkKfScR872no0w+gGoyMEYDwhWIY+Jm5QrGQG2PO2KLN8Zr1CzNV0Kho1QifZ6qTagwdmnVpcHUJAim3IyHVXv7PylF7sA5BjU5LnSNR56jAE/LEvhebpZle8TUVLW1KVgiBOltutwDjEUhUa1CmW011zFIhSRoekxhjMSVKKb82mcafsrw+tRWoKiqiu5dVDlipNo2iNIXY8jhYIC9pczUamF7umGZkYQzsGOgJBJA3qJIK8mxW5ji+cNHWKztNGm5hFXSzV9IACjUCRCxcQZ6Y0bdmKTOzFqomp3kBoAaQbQJjUNUTv8oWp2cy9KmxWkJCkjUWa48V5J5gH5eWGwOzmfLmhpbQlXSQ8Am41BZNhIEX6+uJdbLhd2Y7binH/Z/Pniu7N5k1UYPTookACnTIZYtuNIF/SNt+UqnxrKDSFrp4mKKA8ywiVXe4kW5TiUPqVwGAWn3nXQB4T5z4euxG2FrlFJUu1JgJBDnSZB+FiRyNt7Wwylxqi2qa2kK2jxPTW9wIv/AAt0PhNrHBqHcOdSPTc2khw5I23DW3xAGk9eBDI8tA1LpkRO45+UbehxYZct8SwfIyPlsfqMIcqpF16xh6rFr/MyfrjNqzTmEjA4Pl+WCThtsZtXGc7ToTlaoF5W4G5X4gPlOMR2hJfKOAV/0lIgrsXaowYg8/epn+E1INxj0PORF46cue4v1xkuN5SlTpEidRq5dhNxoXMU5GqIsTETPkMd/FipfY/iYelceO7XFwTeop6eK/8AZKnngq9qXFVg1KrTTvKqKxZCKhpSX8MaqZ0qzC51aY88UuXqKjgU2RKlMfEwAq0t6DGWBlUPd60kgpDKwIgtKg9V40hYLEKpdwKjI9OSWVYChnhFXc3IAAxUlb7KQwEEEb/emRMx0MzzxScW45Xp1e7pUg3hDl9Q9wNpYadJkiQdIj5YteD5Y06NMH3lCj63PrY/9IxmuMMz5mBqTu3qUtSswgMtFwTBjabNba2MxpoHz9Kmoao6KCQhZm2ZxIUAe6TNvIYFn+0VKiFYI5nXGldP+jbS4Oog2IA25+eM5l8nma4ZhSkV0ou7yqgtG45kglxBizLFsWGY7L5mqzEmnTDOrgMWeCwLVfCtr1NOxuEGGQTD2pqd6i6UVBmGoVLljcxTZTaAwkzB2ItEkParKs1ZANTrWXR3RZihemyupK3VQeZjrebEtDsLTPiqu7tadP2YYhdInSdRgTz+JvloDXAMb8ptH1O+FsnoZPLcBzNUMXHda6SKS5BYlAul2S/iBRZEwdTdcWfDuyFFFTvJrFNUGpEDUSWhRA5nedz1ODcbzjjukkqKlYIxUkELDsQDuJ0xPn54gUePLSA0MaoqPUgszAotNVYLcGfA2/MnDtGnWmAIAgdNhhQuMsO2NRjCUVJ1abu8WMNcJsN5Fj1xKyvaOo2sMlNXFFKyAM5Do3OdNiAPdEm49cTKJPahSMrWKsVKrrBDsl0Ib3lMgEAj54pezOY8dREBdKtIZgkz77hQVLe7DGYHL0OFq9s3i1KmwIqMPExlUTVvEb+Gdpwej2jrVFVqaUgpYKAzNMM4RTA661J6XHTGsuYaFwIVGr96VZFWiqsoDKJUkqAGEyFJt57nFPTXMMo7uhWDrU73ZARrFAqbsRvTf6dcWX+etTShKIJJUk6zpIVSdV5UeNd+h6gYPw7tVVd1DoioXRTZ9Q1q0G5jdYO8Th1NQMpwuqahNWg7q9cs2oQqq5fxC8jSt7Xlha5wBsqqujGgygU11fZFQGetLiYudG67WB5Ys6vamqHcfZDQ7qQVbWVQgMVXXJsbGIMHpc+e7R1Uqsi91pnwkhtjpAnxD74PyPyKoMq4CVIqshSjWclXZZqmrpUkzNgwJJHxg8oHoOVcMisJgqDfe4m/njJ0O0DVC3fU6elTSLfZhjpe9paJE+fPfGl4bmmdabMQddJWsLajvBk2uI9MZomlcD04KTgerGLFjy/tTnVbM1O90lKbCkgdQ1MVCgbUym0eKC0EgLaJJwHJ5sNlmT3qZzNNaZJJ8C5oad7kCmpEnknliV2u4TpruzKWp1tLEAFjrEKYUEE+6l1kiLiGnEShli+lEUoijwgiCzFSoOm+kKrvAbxEuzGIE9vjCenD5p0MwwE03CkkAxTqnSWEzDU6hFQHlDdcavsvlgtIGPFcNtv587YrkSmMv3YJewU6VJgtOoHYCfFDDYi/Q33AaJSkNQhiSxHmYn85OJfSxYLTHT+70HLFfxHs9SrMHK+KwNyAwG2tRZx5G1zhM/m9Td3AnUhWSYa9wfSV2mxxB4zn0ydNXqVqoUuEGgIYJkjeIFt/rjEVd5agyLFpJHoJifXBalMkRPlsf1nEOnkmIB76rcdU5/LDM1Q7tHc1Kx0qzEBlkhRNpAEwMXBIOUOnTIEbG9h6fznCplIgTt6kz1n+7ljM/wCcKsMuw9rC5pgtI6qIBJE38Ui0k/PEyvnFTNU8u7ZkGqrFHLr3baRcCDMjoRzHXFwS+JZNFoVC8EBJk6o1C4YkeLcA288Zbh1agU01aVf7OpUAKTfwBiGiCWAUKbCARNrm2rcSVcrXzBGZCUmcEd6mp9D6HKxaJB3NxiFmONIpqgrmvsssuZaK63RhOkW3EH6YsEPM0MqHDFawU10Uyz+GnTWCZ1W+0bl90xiwoVaJA/8Axqzo9EKGlzFMQwXTJgoABqmSVtJMYLn+ILSyaZkjMMHNPwCuAR3pgSdMG5E+vPEvIoave2rBEJAf2iQ7qBOkBNg0rqPNTviCQvZnLkA90QCNhUqC0bFZEemCfsSiptRa8SdTcm1iLz70H1jpbM0uPUmpZZxTrTmquhEOYMgAxrYhIA8h/XFxVdFzi5YU3Jaiaus1mAgMV06Y6gc+eGUTv83ssQPsJi155TvLX3i/l0GBjg2XpEEUVEEEHW0BhtvYnffEPgubp5jKHMmm1MAVCFNaobJM6iAN46HHdl6lPNK7mk1GolRkZe9dmRltMmL/ACjbE6LGlwPLNLdyja5BI8U+KTMxzwavwyiSW7tCzBiTpBJtpPS8MR6E4i8OzTqyJBCl68mLsQzEAdNx6m2LMOrHfS3KCATuPnt+mIINDJ0ZvSpn4gQouARfxbQQD0uMS8nRgmBAiygABRuAAB6n/iGBrTMa2JOliACAIuV6bm35Yl0KWlQJLG8k7km5OAecNwpH5Yj/AGnVfof64zerEPN5JKq6XUEb+h6jFb7EvdMtOnBJMCdwJ+LYA7/ScW+m2IuZokIfFEwpMbSbGPX9TjaG5ELrVdLygkMY02ULJjmZgzuUNsWjI8GGAN4Onbpab4ruHJ9pIn3PEJG+o6SQJvFv8DFuMKKOk8OqOkv3qtOqdNguubRMxHnir7R5ds5VejT0OtNO5eT/AKOpX8RqWO6BEt1Y3EHGlzOTszIsuWQnxROk2gmw5nESjkMwLj2dCf8AdkmCdmINz15E4aK7sp2gX2AVazgdyNFQmTpKQsmJJnF7xGqpy9RpGk0nMnaChviCvD8yNmy4kQYom/53A6YOMtmog1KJH/8AJv8A7YtGJokLleEEvH2y9PAO7KE+UNG/M40XbOpTPcI/eK4fvKdRAGKvTG0E+LVOmBO4xZnJZj95R/5J2jpqxxoZkXavTAH+6A/MthvRSceyho8Hq03bxmiZ6mqxBKqBuS0/U4zeYroamYh5DcMCAwfFU01B3YMb+IW8hjdp37bV1b0oyPk2xxzZfM/vR/yl/wDtf8v54SpZrLcZOrg9EAszM2XgANqBRkLAACRpAJ8vnib2UzRy7V8rUZmSn4qVQhijUiurTqiNShoI5xi8YVl3rEelAkfUE/464WmKjnw5kendrqj0JkfTF+DAcNy2nLZJmDa1zSAroaadJBUnUItepqJ8+cY0HHctr4jSIaoirlSpqqHgEvq06gIJanqt/EOcY0nsVf8A2if/AE1/rjmyVf8A2gj/ANNP64lqshwIFOGLRZKytUqmmwFOpqSkaks0R4RoJv588WPBeHVcrnjr11Vr0wz1Ah0rWUlBOlYGpAv0vi9PD6/+0t/y0wo4fW/fsfIjSCOhK3HqMNEY1C5RGsGaoDAjVoBgCPdO+w59cTcplBuJAtYyes3kHp1wXI5fu1hypOpiCP4r7m+JQ9cQBqUrADZYIHWNhOEouSTv8wR9J/lbbB5wmM6ZrjgcnBycRO8P3T+X9cLwgFPD6lIFSOuGJh7Lbn8sUA4dlFpAwoQXMdPpy3PqSeeBZjjlKk6mo2kNKiSIAA1Et02+UYHmK1TxLyIldgQYBgj5fmfKMN2gNWvn6TMoWlTdVVSQSWIqvqaLAzR2O0CYJgWTS8eme3LKwZBBNr2gwfyNt/LEhaqm4IPocZHjPH1ytA1C0GYQHcvyInyJJI2GLbgnEGzCh3pIoYSJgtFo1CNzcxy23kBnNBOJZmutVNMd0feINPWDf94QI93bzxIXOwkmT5uUX/tsflh1WjTJCzoPRWNMn8JE4h53JimF0E+N1VnJLNDGBDE+EXIwB6Obd9jaY8IIuNxLX6chhK7U1DNp71kjUoOpgPnztN/lgrooTSJEgqNNioE7dI39ZxVcD7PvRqvVd9tSxMh0J1aiSSd+XUHrgGV+J1a+T7xNauKhB7tSTCsRtuLRMbYbxFs17PlaiU3asukssgXKgeO4sb+k4sc1XaioFOmqKW0rt7zEn3RYTc89zitqcQzAv3m4YgAL8LETGm4NyOoUnFEylnalKhWq1ZB7xtKm8CyCOokEjrbrh/Ccz7RS1MgWDEkCGKiGOk7Q0jkbYZw/P1nqOjBXCAEmy76ogbcp2HrjuLcJdqKLl9KKIhIABkzOxiPzk7b4CWzlBIYhYmZ1qB18R29CI6c8E9sMwdOqJidJI6gNf5jHZdAKaoNkCATJnaJ9QfPc4i5DIhlqqSTS1MqDkALakO43iRa2Mg6UqnehpZEAIKzUfUYsbrCx5TOJve9AfpH/AHRgWWySU/dF4g3Jn6mPpgxOAh552gdSbc4a0AHzP1w3K5o7EzNxJI2MGTc74XNOPEPehZKjfY2ja+9zjEcU7QM+Tq1csSGSsFZWB1Ed4AQ03BP2ZI6MQZ3xc0egLWBgXkqWjoBG/wAzgpNsZbgHHFq06dUBh4Wlb6piNJ85K/SdiMXtCox3kQBYi/zkeR2xjyiypOvA5w44ZOMqAjYWpWCqSeWGJjno6jvaDaLTe56+mOjLM9pOM9wiAAtXq1EVQDBiQXgzYEHT6MOWKrPUVX2XL0e7WqjBggDhFlKpMkksJLExJYxykxM4twl6eYfNVNVU0qFRlHwzFlUQABYjmTqJPLFfwfSrHMMdVPLo9SpVmRVzNSJ0HZgAAojrHLHSIDxPg3e5imlVjUcMHdonwBium3hpJIYBFkkkliSBO/UmmvhsdQX5Rz87zjL9iqdWrTNWsxLVKhdVmwGsmw9TM7xp5AzpqzxC7EE+QsRHPmI/riXqsr2rztQ18pRRirOzEkEyKcBTfcavEZHMA7i07jHa00K1GhTvUfcH3V1wE1DcXvHSeoxWF1bOVa8y1OqlKmLlnqFihUkyEBKEiPdAdjvJFl+HBs5SOvvDSLVnMRq1syFzyBkUwqAnSq+sMxHotAqygkzPyBO+30wDPcWWjo7wwrkrqOwszX6DSp/LC0qoCxe5IFtrDfpyvjHf5QqpbLpTG7OHPkiA6mPlLoPOfkMzqr89sKUBzSrLTtFVqelIOzG+pVuPEViD0xNoZ5arF6YB06qeozHvANFhqAYESDEqd4xQdo2rJTq6U103olFGpQA7akOoNdvfUALNxECZxYdkKBTKrSdfFSBSeTQTDA9DE3vfFwWvtLAxAYkbgRtq53mLfU4k02ax0gGOv92Mx/nfpv3QVfaPZQdW9UGJ933bETMyNsT+1HG2ytDvVg+JVaeWoQDvyYr8pxMFuq84E8vEY57DYYR64W7FVHSd/n/djN5zjzLn6FDV4KiFjYWZddp+W38I88D7a0m+wrU51U6w1gG7UgGY+sBJHp54Z0aLL8Wp1HZEYMVEtHw3Iv0MqRikz3H6lPP0qD2p1FZlYT4iCtj6AP8AVeeKqlWFLiTVVZft6QDIILF6asSQBIBhRExOq2xGCdq8pNNa03oMrKwE6VkBmAkHkZ3jmGGL9E/s5W//AGATJGarDxSYRZAE7iAqgdLYo+M5Onla1Wo4bRmA2oatINVQhTSYgnVJJBBkTBizWzr5cU80s1MvWhqjAy9Muq8gNIX+yAL3BIBxf8c4fTzuSYIQ2pTUQjk/vIbfMfPF+ihoZkZfNIhVfZ80penEkLVIAgaiYsBEQLi2+NT+0np16dIJUZKgZtVmUARAWPEN5viryvBteVo0a6hu70hT96abKNUxpMX3sw32ONBk5ECCI6/4m/n0meub/RNMYFA/wMEwPXjMaRkwVcCQjBUOKyIUDCDcYreM8AWtT0iwUEqvIvyY38UbgG0gfK0UYIq4DN0aFei+XpU0C09JV2NwCBCwN5gX8sSuMFaa1KjmwExEyRso8z4R6sBzxfacR81kUcQwkX5kb25YujzXsdwp4NaqDLVHAW/vMYqG3xHTH9kEfFid2Sqmrms1W+AVCqjaw3I6yFT9OZxrl4OUpMlNgCzEggBdOr3iLEAzLdJ5RbEXgvZ3uO8UABS6MsdFVFjr8O/Oca0ixrUAqAncQPn/AOcZbtNXTvMol/FmBAGpQWGkLr+8sPPntzOLnvK75h6brFEQabRdmggze0NEdf1ou1GTqPnMq0eCg6k+bOyr4bCy6VJPIN5GJCtDnMqHpBZiGRhaRKOGGoDYEjfzwdqrDzmLCfEthIPQCxjfcWjBSoJHnBFp92/88UnaLtF7K60tKkMGclmAMAwFpr/rGHhGkXuIGJO8FBTop7CjuZ+376ZA+0Z6stq28JYvp56Qm98aPjy68vU1wQilyGEoShkF1mWAhSQCCQCN7Gq4zwt/2TSoBZq/YgLa9RILX2tpYz5Y0mbipk3KrOuiQBsTKmAQdrnntONUY+txOnFKuFYBalGnJIfUpQVBf4JZhcEm0GdRxqOL5PXlqo06ppaihFmtOlh56YtcSSOWKXJ9jj7GMq0t9pJYW8IaVI6HSFF+h5ATrslRfugrxqiCRtMXIHITNsS0efZ+sWyFDMIIalUpl1UCGEqpGkW99YsP1ONvRWnWoW8SVKYBi8gg/qDM+mEyXZulSTQJK2tykaYPSfCD6ydziypUFUQoAHTC0Zzs1wR6eXNCqA1NkgT7wDDxKR0ktHkR0k22U4SlFYpgL1sIPUxtfnieMLGJor6lEg3iCevna5Fvn13wfLIJt59P4dvpPzxIOA+z+IMPpJG++x9LeWIHVE68pP6/yOA6T0xIIwzX6/TAQ1GDIMApDElBgCLglPfDBh9PAEIw0nDsdgI/taamXUNSgEibgGSCfofpghqjqPr/AI6jFfxLglJ9blXLMBOk3OlSgiTGzN9TjqHAKQIaGmxuxmYQGeWyKLdMUWPeL1ERO49J/MfXAK+ixJSDNiQAYgT5xIHzxHzHCafg8LtpRaQAYQEUhgTMTBVfOwxD4iMuhWk1NyFSRE6Qr1ApGqd5vGILUBQRLCbiJG5In9IjDc6lMLrqCy872m1ovipWpRWGNBwQRVALDVIFIyRNyO8H4TjhnaNQin3TA1DpLAab6jed91n0IOLguhUpwLrGwEiLGIHztHW2GUs7SOoBgNLmmZ8PiA1ECYmxm3niFl+A0feNIqQ5I8RuQwYMINpYAx5Ydl8lTqGqGQGKz9YJZArG53hmH6Ygm+1pAOtYMgHUIJEyAZvsfphKXEqTGFqITIFiLk6oA6+623TAm4RRK6SnhLFokxJEHna2FXhVIRCkaSrDxNYrMbn+I4CYRhAcdGOwCjHHHEY44DjhMIzYQNgY52wyMPbA5wESjiQmI1JsSUGALh9PAxgyjALhDhccDgOx2FGOwDHMb2HPENuI6pFJdZG/wjzvFyPlv6xNZAQQRIIgjqMMYaVOkbAkCOcf1/XFEGvWrKNTNTQSOs87c7zG3Q4c7Vwo06H35kEjw6Y5fe/6fPGOPG81Wy4FVaTKS8krElTCwCQOYM+eLDI8czJzWXpNHdkVJIUeMKBpbqLMNjHhOLg0dLiIkBwaZJtOxJsL/wCNwJxNvhhWflf+/D8ZCFccBhScNnAKfywsYTVhCcA/CThs4ScA5lw0JhxbCTiYOOAzguG6cUV9PBg2AKOmCA4CQjYlasQA+DK2AkasdOBqcMzGY0AEKzSwHhEkTNz9MBInHA4zGYp1WeozU3IJMqAfEmX8QUf26hAH3lUkYne1ZgT7zGC6nutIfUxUK3NAvhJ5w0nY4uC2zGZWmpZjYeRJ9ABcnyw+cZutWzB0MVcmmjVSpRYdwGQIB8JIExvNTyjEnMcRqJRBhjUeoVUEKGgE/DAAkLznTrFzGIE4twPvF06FZel53BHMQRG99otiTw/IkEEhBpkALe8QbbLHQE47M5iuEKqAzhAdcGGMS8KuxtYdSMQBlj3aq6aRIqVGmAS0mooU23001kkxJtF9fMGgkYScZfKVK5p6qad2ajfDTQaQpiWhY95won4KTNucTMvVrnuQe9ElzUJVBZlLINoBWQJ28JsSwxMF5OOBxn8xXzTIpCuDUuylUPdiAukg73csZ37siwacGzVTMFm0BgPAiSBAnxs5tvACTsCx6ThgusdgQY89/LbBAcQLhJwmEOAfjsN1YRcA/HThrtgMYCKuCDA8PBwDgMFTAxh6HARamVr6mK1QFNwCs6bAfSbxhEyWam9dYjbux0A/WT88TgwwB+IMCQKVQwYEAX877Cfn5Ri6I9Hh+Z1EtXGkljp0CykkxqN7dfLCVeDVzpjMssNJgEyIQaZmQJVvx4LUqlyCA4IUCLDSzwLm91Eki9j54iJlWghWzAIOgeIQIb1jaPpHXF0CzGUqIb16x0hZhWiSyidRYDY3F/5YQFhc1a8EQv2VTfSec3MfmMGOXqk/6/SQbEiZvpEhvO58hvg4okm5rDmbrfSoWLGbgBv+InAQTRqRPfV7af8AV1YPI2BnmDaNjgSB4qL39a6zDUWMCRYaiZMtEdSByxKSm+m5rk2Bh1gG3ORzE+qkbHBQ7CZNWmAGaSaZa99J38gOpJnFEdKdZQT3tZgosvcgSPCAFiNp/I9MTzw2qQR7Q1ww91bSpANuYJ1fLAXWtq8JqEaY96nIYxO1rR+bbWOCKKv+/wB+bUvOJgenpOIBjgT3mvUN5G8i5t720GPkML+xGAjv6kep5H+10EfXBHyLMAGat7rmdSSp8IAtuSBI5DUfLBMu7quk02hbAl1JIBiW8+fzw0Nbh9S32zgW2tMAi17cj8sScnlWQEM7PMGTy/P0+nnh+WdmHiQp5SD+mJBxkNAwjL0wpOFwDIw0tghOBFcB04Hqw8nDcBCBwQHAg2CUzgHzh6YZGC08AxVvN+WJIw0YdOJgcvphwGGasJPnigmnAamTpsZZFJ6kCfrh6PhS+AEOH0v3afhHr+uEPD6X7tPwj+mDg4XADpZdEnSoWYmABMbTGCqMJjgcAuA1ZkYMxwxrgXwDO/HLBC2ALSvODaMAoxzYTThpOAdOBO2HnrgLjEtxZNNL47X/AInAmTAu/OJOp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data:image/jpeg;base64,/9j/4AAQSkZJRgABAQAAAQABAAD/2wCEAAkGBhISERQUExQVFRUVFBUVGBgYFxYXFxYVFhcYFxgZFxcaHSYeGB8jGhgYHy8gIycpLCwsGB4xNTAqNSYrLSkBCQoKDgwOGg8PGiocHBwpKSkpKSkpLCkpKSwpLCksLCkpLCkpKSkpKSksLCwsKSkpKSksLCwsKSwsLCksLCkpLP/AABEIARAAuQMBIgACEQEDEQH/xAAbAAABBQEBAAAAAAAAAAAAAAADAQIEBQYAB//EAEgQAAIBAgQDBQUFBQMLBAMAAAECEQMhAAQSMQVBUQYTImFxFDJCgZEjUpKhsRVTYsHRcuHwBxYzQ1RjgpOisvGDo8LSJDRz/8QAGAEBAQEBAQAAAAAAAAAAAAAAAAECAwT/xAAdEQEBAQEAAwEBAQAAAAAAAAAAAREhAjFBEmFR/9oADAMBAAIRAxEAPwDV+w0/ur9BhwyCfcX6DBBgoGPPruCOH0/uL9Bh3sNP7i/hGDgY5xhoB7FT+4n4RhPYaf3F/CMHjHRhtAPYqf3F/CMOXIUz8CfhGGnOqKopHVqKGpIU6QoOm7bAydvI4la1mJEjlIm/XDaA/s1PuJ+EYUcMp80T8IwV80iiWZR6kcsRq3GqYvNhEkhoAJgbA7m143HXDaCjh1L7ifhGF/Z1L7ifhGKsdp1Zmpqyh9WhZV2BbTqGrTtafCYNjixp8VpkAFoNuR23MWP03vh0P/Z1L7i/hH9MJ+zaX3F/CP6YkDO09ta/UYYeI04nUPz/AEjDoF+zqf3F/Cv9McvDqQ+BfwjBsvnKbzpZWgkGCDcb4MVw2iKeH0v3afhH9MIOH0v3afhGJOExOpgScNpfu0/CMP8A2XS/dp+EYKKmHd7h1eAjhtL92n4Rhf2fS/dp+Ff6YKjYfibQJMog2VR6Ko/lhPZKf3F/CMFx04aKoYIuGqMOGKHRh04QYVhgELYhZ7OOkBULSDccvTe/qIxNjD9AwGJbP1GqNqVvANQcsxWZK6Ss6T9OUnSYBqs7XeDFYg92pprqVVLBiCsi0RaRYxIgG3oT8HpsQdMEXBBNjBHOf7+eHng1KZKAnnO53uT1xrR5kdxNaoASAPHM/bCZgeH7CReLmb4BxCYilUYzWQSxmKZqVATE3gLT5NEzbfHqp4FRPwxbl/4xFzfZ1WUgSAREghWFxfYifpjX6THlBruj1INVgzVXDAtq0qqGkD1JGpDI1T6YlUqjurHx6gAVE14M5cE78xXIG+2roDj0TL9lYbUWaQ5YXUapUCWEG4lhYARHScWdHgyCJvFtyPre/wDi2J+k/LzV8uGaJqqrIoJArSjbEiBGxnnOi/nP4TlWApuS2kUYcOPBqjdwwImx1TEyfeF19CXIUx8I+Yn9cCza0KaaqgRVWTLRA6mTtv8Anh+mma4D7SdUsmsgzpaxMk+DUJ5/1IxrqamBMTziwxA4bx3LVTFGojf2SCJjaVtMA2N4HlixBxm0N0YXusPAwobEAWGEwU08NFO+Aci4fhAMdiDjgeCHAdWCxCXELO8XWlVpow/0h0yPhnYkdJgb/EMTItjz7tFXIzetzpdafdrTY6kYO+oVREMVUI7MtiGooAYIONSalegZjMqsSTyNgdp5keh+mFy+a1CTzJjyvAm95/mMYyjnc2B3k1KigFipFPUQBJAKKAjQLIxdSREgwcXnCc0jpIv4oB5aXHeKb8isEeUTfFw1YUc/rtIVlaHHKBJME8iIPXxDE6jWVl1KQw6gz+mKR8oC7VAneMWspnSoMCSuxMKJmIg8xiZQouGPevqke4qyFkiL/OLi/wArqLVawncekjBsVlLI0ZPgAgiZRBuJmQAwtz2tiPUyb06kI76WGoX8xKxta0GOZ9cSTRexhtWoqiWIUdSQB9Tijp59CIqeKYEsTTb5EQI52P52wb2LLMDNIGbTdjO1mkmfMYYJK8ZpsxWnLxGoqPCsmBcxM8gJnDanG6asqvK650ndWiJuNiJBg8tpxT1OE0Uqq6d8sH3O8WnSaREFWuwvYcp5YtKNAFwaikPDaJuoFidJHMxeTJjpi4JXtbGdK+mowSfJPe+sY874tnmr1GSsdQpVFXu4BXvq1QqgOo6WVaSVHDNb7VSRPhxpuLceNHNrSKqaRpqzeG4MtG39ifKD0tn6+WFeu4W/e1acGWXxrlaLoQfeUgnUDuNPO4KJVFSyS0czVaiCo7ymAVlQRVoCsoA+HxjvB00cgMeiHi+VVV7yuFJgXeDrge7t12vvjFUuHt7XVRyWcGitym7UGsNCquyBJi6giwYznK/CalSnTpll100zTk3M92ypE7n3beUY1ZrM49hrcbo020PXIYQL6b+EvO33QT8jgdLjdCw9oJJjfTuTpvAtf5b9DjzHtJlGq1Mu4aNdCgTz3qClP/ufQHriPmw1P207NTrU3WTt9tqgX/i5W3xJ4rr2TL5pH92rN4+Hz8vLE1MeMtUr0QxvCZXL1BeBrDUlJ9CtJhtt64uuM9rK+Up5JwTL0oqAzEhwWMfeguL8yML4rK9OwkYyB7atTp5Zqig9+rMIIt4hpHTZgPljXKdsYsxSkYiaMSmbEbXiWrEGvUgfX8gSf0xg+2zg18q8TbNLPkKakfkT9ca/i9VwaPdgk69UDmALz5QTjI9uETvMsRILNmWgiCv2ABEeVsbjN9Ndk6sU1jp/KRPr/XGc7N1lRyloDV6AuIBoVCBvt9m9If8ACcXy1dNJWiQEWbGByGqxIEi5EkDkcefcCpVkrZkVh7lUO+m59oYtp7sfEGGuZIGkapGm+k/x6YrEIYIUCNhAMx8Rud94E9IweudC2JADDURGoCwYkecb/wAXK2IuUzqMomk+pvDEECdo1SAR5jFmKHkxHQzYeRJH54zWoq/2pUqMdA3DLFiCORmbHcEn88WjMNKrILBVUmI5FQbiYLH9emHinCkeFBF//M/0xX5jieWyyhixILsNW41hS0E9Y1Xvz64AdLJ1GFV/CFLu6I6yCJ5g7BrmbEWOxMyOGIir3j06VPYrF2hr+Im4JJ2xUcS7ZkeyhRp9qK6TzUGoBfodJn1GPP8AivFszm6FNyxJ+2LXgRQFJwfWVYj54uamvWf2r3qK1NQ6MxBBjxL1uNiP154ZxHiFPKURYFvdRRbU0HrsNyTyE4idmiMvkaXeMIULckATAQXaAJM7nGW7T8TptmS9UEojmhTUqDDhUZzBBAJZ6aSQY0GImRPuKYMzmmrFjQ1U9a1GrOGC1KqkKgQA2UatKo14LM0FiMS8vmFbN5gFiNNYGAWhSaeWFNnCxKgqRqIgQecDGeFMQldVNN/aKiFA25p01ZSwHPUrC42b0ONHw3IJmMxVDhSBmarCwkEO1P3wNUAU7CQJvuLaqQLU/t1eRFXVlY8QIDdzXn4fGCAQBbcXGKXhmXqe1PrIKMueVAN1+08U2+8ep+WJVDiJTiFcaY0uiUyLqPZqbBleTLeGqLjyxU5ritWigrhQGFauLyRpzCioJuLgz9MVEqu0rQb7mVyX/XmFP/xxH44R31ZY96pUU/KlSqr/ANjD54ruIcZqUSaQCx3OUBmZHdKtUCZ++zA4u82jO2bLKPC5qLykd3Uo/wDx5YemUPtXmW000UGamToknlppNVdvI2j6HF52tH2OUBAM5XMHbc9y1/kW/ninzOZViveKQafDaqwL+KXpmfnIxK4pnhXNFLAJk3IAmSGpgyfUzfBpJ7UKvdcNvp8Y2AIA1zyG20DYY9WUWx5N2tzSJSyRLQfZWZbTLhqbAAja4N9seo8MzPeUab76kB+cQfznGPL0qQwwHRg+GRjnVU2edVXxAwZUkbgMD/QfljBdtcqi1crXlgul6WmZOk03KFRMAnxevhm8433Ecr3lMjnuLkX+XzHzxh+2VIulAKJPfZcAR7x7qpYdZI046T2z5elxk+K1k0a9JBZqUKCNFRVZoV2Y94DoZNWlfFBFjitqKDmK2m+uvlTcRcZOof1ZbeeDrmDU7tKYGlWasrkn7QtTYIYIhQNepjMeGAN4dw3Ld5VDL4g9Y1VO32Sinl6TehWnUYeRHXF/okntwwNcKgnLq5YXM6XZR57LPzGKfi/+UjMKuXdNIFQu7CBdAwAUT7tpv19MSq3DKdLNZoFZFbKmsJ+Iw2sEbcxbzw3s1k177JAqPFkTIjq9ME/P/G+LkXqt7U5rMV8tlChYtXTS8GAWcq4B2AkgwfXDM9Td+CgvJbvjUJsZZn2PmdXKdji+z2WNOhkqcQUzmkDoFR4/KMV2YzejhVEwWjNr4RudFSYAg8lxNSpPFkopl+HVmaUSpAYzZNNS9rzIW45gRGO4Tw6lXyVeqJ8AzZpxbw1HqmYj7to5T1xFoMKuQyaVFkJm1psjCYgOgDA+n5YtOE51EyWeAhlptmAFWIC63sIsLPIHnikN7GcUzDxls0qlKlDXTgWKCxBjnMfXyxA4mCochQTTzNaoD8UmugCgEdFp3mdxzwL/ACe8UfMZtCVCrl8uKYuTJJFybblLDl54tO0nCgK0sXWhUYOXRWYo0IG1Bb6T3dMzBE6wYlZn0+I/Bey9GpDM2oUcy4qQdXi1hi0kwJgSQJjnyx3ZtaoZaiGe+fvY0sCveN3rKSRoYaWMQ0y5EWkSszxTL90+XyYY98SalUKQvjs5UsBqcrYRsSGJAW9nwjhldQrHQgWSqeLdpk6tNrMVWxgeeIuKzNdn3GbYkKveGo4nxASSC4MjSSp03tYbkTi7yeSyrKaYphtOkEaWYSux8KkTciZ9MT1ylJX1osNMliznVb4iQ0/ltiTUos0yJm4giB53323jbCqz+Z7J0KpryrTW5mmfs4UJ4DE+6PrPpifT4XR0wwBOjQx2LXm4YRPz5nE+pSYgeIU4te9rGDtzAnBKSsD7yT5T+QJtf1xNFFmOyFOoJVgQ300mSbiZuT0meWKDO9hKgNRvh9mTLpESfGJP02+e2N/7AvnPUGD+WG91UBswK/xDxc5Ei3S8YaPIlyZXWKqB0GWqIFcXBQAnTPPxTN7xj0jsPne9yVE8wNLWjxKYP54PxbgdOspDLoN5ZQDvYgwJv1wvZ3hzUFqIYINao6ERBWodQ9NzhbwW+B4cxwDV54x5LEcmMZHtTTtRceHRmaVRtgFRNUn5Ex6lQLkDGpq1AqktsBJ9MYPi3GHcrWnSvfUlWfhpu0Fh0crB1bqGgQdRPSM30IuT7wBSrby9MNURKtTma1NW0oJuUC62N27uYxqeGcMKDU/+kZZItM6YsOXhEBRsFFrYgdma/wBmgIAISAAL6l3Enc7T88W1XPOtQIE8Jkq0EkJYGyzsSBJ2tM4tJGb/AMoPD6NYai5RqOXdxpIGsFZUbGR4RbyPliLWz6ZapkWqnSpydRJM2OtDH0GHdu+ytbN1VNND4KemwEAlxzPRQT8hiy7VdjDmcvQRWUNStJggggA8xsQDi7MwZzK8ceqcijszs9TvAW2gd8pk8rFNh16XDk+IVGTJoE8PtVRzNyJYKCeUEVl+YG842OV7DU0bLszf6CkUHmzCCT/jmcWuX7O0EAvYKB0iAomb8kW3kNyJxNhjzscGrVi4kk+0tWEfwd6ACB1ZVJ9ZxreBdlWFHMUyCi5iWv8ADrIDCAd4H541GXpooGiOm0sfn0nrg8GPFbrFvz/8Yn6JFLwjs9l8sG7pYZj4pWSSLSYAifkOnOZT8MLwHOlRcBZkHyMkKfScR872no0w+gGoyMEYDwhWIY+Jm5QrGQG2PO2KLN8Zr1CzNV0Kho1QifZ6qTagwdmnVpcHUJAim3IyHVXv7PylF7sA5BjU5LnSNR56jAE/LEvhebpZle8TUVLW1KVgiBOltutwDjEUhUa1CmW011zFIhSRoekxhjMSVKKb82mcafsrw+tRWoKiqiu5dVDlipNo2iNIXY8jhYIC9pczUamF7umGZkYQzsGOgJBJA3qJIK8mxW5ji+cNHWKztNGm5hFXSzV9IACjUCRCxcQZ6Y0bdmKTOzFqomp3kBoAaQbQJjUNUTv8oWp2cy9KmxWkJCkjUWa48V5J5gH5eWGwOzmfLmhpbQlXSQ8Am41BZNhIEX6+uJdbLhd2Y7binH/Z/Pniu7N5k1UYPTookACnTIZYtuNIF/SNt+UqnxrKDSFrp4mKKA8ywiVXe4kW5TiUPqVwGAWn3nXQB4T5z4euxG2FrlFJUu1JgJBDnSZB+FiRyNt7Wwylxqi2qa2kK2jxPTW9wIv/AAt0PhNrHBqHcOdSPTc2khw5I23DW3xAGk9eBDI8tA1LpkRO45+UbehxYZct8SwfIyPlsfqMIcqpF16xh6rFr/MyfrjNqzTmEjA4Pl+WCThtsZtXGc7ToTlaoF5W4G5X4gPlOMR2hJfKOAV/0lIgrsXaowYg8/epn+E1INxj0PORF46cue4v1xkuN5SlTpEidRq5dhNxoXMU5GqIsTETPkMd/FipfY/iYelceO7XFwTeop6eK/8AZKnngq9qXFVg1KrTTvKqKxZCKhpSX8MaqZ0qzC51aY88UuXqKjgU2RKlMfEwAq0t6DGWBlUPd60kgpDKwIgtKg9V40hYLEKpdwKjI9OSWVYChnhFXc3IAAxUlb7KQwEEEb/emRMx0MzzxScW45Xp1e7pUg3hDl9Q9wNpYadJkiQdIj5YteD5Y06NMH3lCj63PrY/9IxmuMMz5mBqTu3qUtSswgMtFwTBjabNba2MxpoHz9Kmoao6KCQhZm2ZxIUAe6TNvIYFn+0VKiFYI5nXGldP+jbS4Oog2IA25+eM5l8nma4ZhSkV0ou7yqgtG45kglxBizLFsWGY7L5mqzEmnTDOrgMWeCwLVfCtr1NOxuEGGQTD2pqd6i6UVBmGoVLljcxTZTaAwkzB2ItEkParKs1ZANTrWXR3RZihemyupK3VQeZjrebEtDsLTPiqu7tadP2YYhdInSdRgTz+JvloDXAMb8ptH1O+FsnoZPLcBzNUMXHda6SKS5BYlAul2S/iBRZEwdTdcWfDuyFFFTvJrFNUGpEDUSWhRA5nedz1ODcbzjjukkqKlYIxUkELDsQDuJ0xPn54gUePLSA0MaoqPUgszAotNVYLcGfA2/MnDtGnWmAIAgdNhhQuMsO2NRjCUVJ1abu8WMNcJsN5Fj1xKyvaOo2sMlNXFFKyAM5Do3OdNiAPdEm49cTKJPahSMrWKsVKrrBDsl0Ib3lMgEAj54pezOY8dREBdKtIZgkz77hQVLe7DGYHL0OFq9s3i1KmwIqMPExlUTVvEb+Gdpwej2jrVFVqaUgpYKAzNMM4RTA661J6XHTGsuYaFwIVGr96VZFWiqsoDKJUkqAGEyFJt57nFPTXMMo7uhWDrU73ZARrFAqbsRvTf6dcWX+etTShKIJJUk6zpIVSdV5UeNd+h6gYPw7tVVd1DoioXRTZ9Q1q0G5jdYO8Th1NQMpwuqahNWg7q9cs2oQqq5fxC8jSt7Xlha5wBsqqujGgygU11fZFQGetLiYudG67WB5Ys6vamqHcfZDQ7qQVbWVQgMVXXJsbGIMHpc+e7R1Uqsi91pnwkhtjpAnxD74PyPyKoMq4CVIqshSjWclXZZqmrpUkzNgwJJHxg8oHoOVcMisJgqDfe4m/njJ0O0DVC3fU6elTSLfZhjpe9paJE+fPfGl4bmmdabMQddJWsLajvBk2uI9MZomlcD04KTgerGLFjy/tTnVbM1O90lKbCkgdQ1MVCgbUym0eKC0EgLaJJwHJ5sNlmT3qZzNNaZJJ8C5oad7kCmpEnknliV2u4TpruzKWp1tLEAFjrEKYUEE+6l1kiLiGnEShli+lEUoijwgiCzFSoOm+kKrvAbxEuzGIE9vjCenD5p0MwwE03CkkAxTqnSWEzDU6hFQHlDdcavsvlgtIGPFcNtv587YrkSmMv3YJewU6VJgtOoHYCfFDDYi/Q33AaJSkNQhiSxHmYn85OJfSxYLTHT+70HLFfxHs9SrMHK+KwNyAwG2tRZx5G1zhM/m9Td3AnUhWSYa9wfSV2mxxB4zn0ydNXqVqoUuEGgIYJkjeIFt/rjEVd5agyLFpJHoJifXBalMkRPlsf1nEOnkmIB76rcdU5/LDM1Q7tHc1Kx0qzEBlkhRNpAEwMXBIOUOnTIEbG9h6fznCplIgTt6kz1n+7ljM/wCcKsMuw9rC5pgtI6qIBJE38Ui0k/PEyvnFTNU8u7ZkGqrFHLr3baRcCDMjoRzHXFwS+JZNFoVC8EBJk6o1C4YkeLcA288Zbh1agU01aVf7OpUAKTfwBiGiCWAUKbCARNrm2rcSVcrXzBGZCUmcEd6mp9D6HKxaJB3NxiFmONIpqgrmvsssuZaK63RhOkW3EH6YsEPM0MqHDFawU10Uyz+GnTWCZ1W+0bl90xiwoVaJA/8Axqzo9EKGlzFMQwXTJgoABqmSVtJMYLn+ILSyaZkjMMHNPwCuAR3pgSdMG5E+vPEvIoave2rBEJAf2iQ7qBOkBNg0rqPNTviCQvZnLkA90QCNhUqC0bFZEemCfsSiptRa8SdTcm1iLz70H1jpbM0uPUmpZZxTrTmquhEOYMgAxrYhIA8h/XFxVdFzi5YU3Jaiaus1mAgMV06Y6gc+eGUTv83ssQPsJi155TvLX3i/l0GBjg2XpEEUVEEEHW0BhtvYnffEPgubp5jKHMmm1MAVCFNaobJM6iAN46HHdl6lPNK7mk1GolRkZe9dmRltMmL/ACjbE6LGlwPLNLdyja5BI8U+KTMxzwavwyiSW7tCzBiTpBJtpPS8MR6E4i8OzTqyJBCl68mLsQzEAdNx6m2LMOrHfS3KCATuPnt+mIINDJ0ZvSpn4gQouARfxbQQD0uMS8nRgmBAiygABRuAAB6n/iGBrTMa2JOliACAIuV6bm35Yl0KWlQJLG8k7km5OAecNwpH5Yj/AGnVfof64zerEPN5JKq6XUEb+h6jFb7EvdMtOnBJMCdwJ+LYA7/ScW+m2IuZokIfFEwpMbSbGPX9TjaG5ELrVdLygkMY02ULJjmZgzuUNsWjI8GGAN4Onbpab4ruHJ9pIn3PEJG+o6SQJvFv8DFuMKKOk8OqOkv3qtOqdNguubRMxHnir7R5ds5VejT0OtNO5eT/AKOpX8RqWO6BEt1Y3EHGlzOTszIsuWQnxROk2gmw5nESjkMwLj2dCf8AdkmCdmINz15E4aK7sp2gX2AVazgdyNFQmTpKQsmJJnF7xGqpy9RpGk0nMnaChviCvD8yNmy4kQYom/53A6YOMtmog1KJH/8AJv8A7YtGJokLleEEvH2y9PAO7KE+UNG/M40XbOpTPcI/eK4fvKdRAGKvTG0E+LVOmBO4xZnJZj95R/5J2jpqxxoZkXavTAH+6A/MthvRSceyho8Hq03bxmiZ6mqxBKqBuS0/U4zeYroamYh5DcMCAwfFU01B3YMb+IW8hjdp37bV1b0oyPk2xxzZfM/vR/yl/wDtf8v54SpZrLcZOrg9EAszM2XgANqBRkLAACRpAJ8vnib2UzRy7V8rUZmSn4qVQhijUiurTqiNShoI5xi8YVl3rEelAkfUE/464WmKjnw5kendrqj0JkfTF+DAcNy2nLZJmDa1zSAroaadJBUnUItepqJ8+cY0HHctr4jSIaoirlSpqqHgEvq06gIJanqt/EOcY0nsVf8A2if/AE1/rjmyVf8A2gj/ANNP64lqshwIFOGLRZKytUqmmwFOpqSkaks0R4RoJv588WPBeHVcrnjr11Vr0wz1Ah0rWUlBOlYGpAv0vi9PD6/+0t/y0wo4fW/fsfIjSCOhK3HqMNEY1C5RGsGaoDAjVoBgCPdO+w59cTcplBuJAtYyes3kHp1wXI5fu1hypOpiCP4r7m+JQ9cQBqUrADZYIHWNhOEouSTv8wR9J/lbbB5wmM6ZrjgcnBycRO8P3T+X9cLwgFPD6lIFSOuGJh7Lbn8sUA4dlFpAwoQXMdPpy3PqSeeBZjjlKk6mo2kNKiSIAA1Et02+UYHmK1TxLyIldgQYBgj5fmfKMN2gNWvn6TMoWlTdVVSQSWIqvqaLAzR2O0CYJgWTS8eme3LKwZBBNr2gwfyNt/LEhaqm4IPocZHjPH1ytA1C0GYQHcvyInyJJI2GLbgnEGzCh3pIoYSJgtFo1CNzcxy23kBnNBOJZmutVNMd0feINPWDf94QI93bzxIXOwkmT5uUX/tsflh1WjTJCzoPRWNMn8JE4h53JimF0E+N1VnJLNDGBDE+EXIwB6Obd9jaY8IIuNxLX6chhK7U1DNp71kjUoOpgPnztN/lgrooTSJEgqNNioE7dI39ZxVcD7PvRqvVd9tSxMh0J1aiSSd+XUHrgGV+J1a+T7xNauKhB7tSTCsRtuLRMbYbxFs17PlaiU3asukssgXKgeO4sb+k4sc1XaioFOmqKW0rt7zEn3RYTc89zitqcQzAv3m4YgAL8LETGm4NyOoUnFEylnalKhWq1ZB7xtKm8CyCOokEjrbrh/Ccz7RS1MgWDEkCGKiGOk7Q0jkbYZw/P1nqOjBXCAEmy76ogbcp2HrjuLcJdqKLl9KKIhIABkzOxiPzk7b4CWzlBIYhYmZ1qB18R29CI6c8E9sMwdOqJidJI6gNf5jHZdAKaoNkCATJnaJ9QfPc4i5DIhlqqSTS1MqDkALakO43iRa2Mg6UqnehpZEAIKzUfUYsbrCx5TOJve9AfpH/AHRgWWySU/dF4g3Jn6mPpgxOAh552gdSbc4a0AHzP1w3K5o7EzNxJI2MGTc74XNOPEPehZKjfY2ja+9zjEcU7QM+Tq1csSGSsFZWB1Ed4AQ03BP2ZI6MQZ3xc0egLWBgXkqWjoBG/wAzgpNsZbgHHFq06dUBh4Wlb6piNJ85K/SdiMXtCox3kQBYi/zkeR2xjyiypOvA5w44ZOMqAjYWpWCqSeWGJjno6jvaDaLTe56+mOjLM9pOM9wiAAtXq1EVQDBiQXgzYEHT6MOWKrPUVX2XL0e7WqjBggDhFlKpMkksJLExJYxykxM4twl6eYfNVNVU0qFRlHwzFlUQABYjmTqJPLFfwfSrHMMdVPLo9SpVmRVzNSJ0HZgAAojrHLHSIDxPg3e5imlVjUcMHdonwBium3hpJIYBFkkkliSBO/UmmvhsdQX5Rz87zjL9iqdWrTNWsxLVKhdVmwGsmw9TM7xp5AzpqzxC7EE+QsRHPmI/riXqsr2rztQ18pRRirOzEkEyKcBTfcavEZHMA7i07jHa00K1GhTvUfcH3V1wE1DcXvHSeoxWF1bOVa8y1OqlKmLlnqFihUkyEBKEiPdAdjvJFl+HBs5SOvvDSLVnMRq1syFzyBkUwqAnSq+sMxHotAqygkzPyBO+30wDPcWWjo7wwrkrqOwszX6DSp/LC0qoCxe5IFtrDfpyvjHf5QqpbLpTG7OHPkiA6mPlLoPOfkMzqr89sKUBzSrLTtFVqelIOzG+pVuPEViD0xNoZ5arF6YB06qeozHvANFhqAYESDEqd4xQdo2rJTq6U103olFGpQA7akOoNdvfUALNxECZxYdkKBTKrSdfFSBSeTQTDA9DE3vfFwWvtLAxAYkbgRtq53mLfU4k02ax0gGOv92Mx/nfpv3QVfaPZQdW9UGJ933bETMyNsT+1HG2ytDvVg+JVaeWoQDvyYr8pxMFuq84E8vEY57DYYR64W7FVHSd/n/djN5zjzLn6FDV4KiFjYWZddp+W38I88D7a0m+wrU51U6w1gG7UgGY+sBJHp54Z0aLL8Wp1HZEYMVEtHw3Iv0MqRikz3H6lPP0qD2p1FZlYT4iCtj6AP8AVeeKqlWFLiTVVZft6QDIILF6asSQBIBhRExOq2xGCdq8pNNa03oMrKwE6VkBmAkHkZ3jmGGL9E/s5W//AGATJGarDxSYRZAE7iAqgdLYo+M5Onla1Wo4bRmA2oatINVQhTSYgnVJJBBkTBizWzr5cU80s1MvWhqjAy9Muq8gNIX+yAL3BIBxf8c4fTzuSYIQ2pTUQjk/vIbfMfPF+ihoZkZfNIhVfZ80penEkLVIAgaiYsBEQLi2+NT+0np16dIJUZKgZtVmUARAWPEN5viryvBteVo0a6hu70hT96abKNUxpMX3sw32ONBk5ECCI6/4m/n0meub/RNMYFA/wMEwPXjMaRkwVcCQjBUOKyIUDCDcYreM8AWtT0iwUEqvIvyY38UbgG0gfK0UYIq4DN0aFei+XpU0C09JV2NwCBCwN5gX8sSuMFaa1KjmwExEyRso8z4R6sBzxfacR81kUcQwkX5kb25YujzXsdwp4NaqDLVHAW/vMYqG3xHTH9kEfFid2Sqmrms1W+AVCqjaw3I6yFT9OZxrl4OUpMlNgCzEggBdOr3iLEAzLdJ5RbEXgvZ3uO8UABS6MsdFVFjr8O/Oca0ixrUAqAncQPn/AOcZbtNXTvMol/FmBAGpQWGkLr+8sPPntzOLnvK75h6brFEQabRdmggze0NEdf1ou1GTqPnMq0eCg6k+bOyr4bCy6VJPIN5GJCtDnMqHpBZiGRhaRKOGGoDYEjfzwdqrDzmLCfEthIPQCxjfcWjBSoJHnBFp92/88UnaLtF7K60tKkMGclmAMAwFpr/rGHhGkXuIGJO8FBTop7CjuZ+376ZA+0Z6stq28JYvp56Qm98aPjy68vU1wQilyGEoShkF1mWAhSQCCQCN7Gq4zwt/2TSoBZq/YgLa9RILX2tpYz5Y0mbipk3KrOuiQBsTKmAQdrnntONUY+txOnFKuFYBalGnJIfUpQVBf4JZhcEm0GdRxqOL5PXlqo06ppaihFmtOlh56YtcSSOWKXJ9jj7GMq0t9pJYW8IaVI6HSFF+h5ATrslRfugrxqiCRtMXIHITNsS0efZ+sWyFDMIIalUpl1UCGEqpGkW99YsP1ONvRWnWoW8SVKYBi8gg/qDM+mEyXZulSTQJK2tykaYPSfCD6ydziypUFUQoAHTC0Zzs1wR6eXNCqA1NkgT7wDDxKR0ktHkR0k22U4SlFYpgL1sIPUxtfnieMLGJor6lEg3iCevna5Fvn13wfLIJt59P4dvpPzxIOA+z+IMPpJG++x9LeWIHVE68pP6/yOA6T0xIIwzX6/TAQ1GDIMApDElBgCLglPfDBh9PAEIw0nDsdgI/taamXUNSgEibgGSCfofpghqjqPr/AI6jFfxLglJ9blXLMBOk3OlSgiTGzN9TjqHAKQIaGmxuxmYQGeWyKLdMUWPeL1ERO49J/MfXAK+ixJSDNiQAYgT5xIHzxHzHCafg8LtpRaQAYQEUhgTMTBVfOwxD4iMuhWk1NyFSRE6Qr1ApGqd5vGILUBQRLCbiJG5In9IjDc6lMLrqCy872m1ovipWpRWGNBwQRVALDVIFIyRNyO8H4TjhnaNQin3TA1DpLAab6jed91n0IOLguhUpwLrGwEiLGIHztHW2GUs7SOoBgNLmmZ8PiA1ECYmxm3niFl+A0feNIqQ5I8RuQwYMINpYAx5Ydl8lTqGqGQGKz9YJZArG53hmH6Ygm+1pAOtYMgHUIJEyAZvsfphKXEqTGFqITIFiLk6oA6+623TAm4RRK6SnhLFokxJEHna2FXhVIRCkaSrDxNYrMbn+I4CYRhAcdGOwCjHHHEY44DjhMIzYQNgY52wyMPbA5wESjiQmI1JsSUGALh9PAxgyjALhDhccDgOx2FGOwDHMb2HPENuI6pFJdZG/wjzvFyPlv6xNZAQQRIIgjqMMYaVOkbAkCOcf1/XFEGvWrKNTNTQSOs87c7zG3Q4c7Vwo06H35kEjw6Y5fe/6fPGOPG81Wy4FVaTKS8krElTCwCQOYM+eLDI8czJzWXpNHdkVJIUeMKBpbqLMNjHhOLg0dLiIkBwaZJtOxJsL/wCNwJxNvhhWflf+/D8ZCFccBhScNnAKfywsYTVhCcA/CThs4ScA5lw0JhxbCTiYOOAzguG6cUV9PBg2AKOmCA4CQjYlasQA+DK2AkasdOBqcMzGY0AEKzSwHhEkTNz9MBInHA4zGYp1WeozU3IJMqAfEmX8QUf26hAH3lUkYne1ZgT7zGC6nutIfUxUK3NAvhJ5w0nY4uC2zGZWmpZjYeRJ9ABcnyw+cZutWzB0MVcmmjVSpRYdwGQIB8JIExvNTyjEnMcRqJRBhjUeoVUEKGgE/DAAkLznTrFzGIE4twPvF06FZel53BHMQRG99otiTw/IkEEhBpkALe8QbbLHQE47M5iuEKqAzhAdcGGMS8KuxtYdSMQBlj3aq6aRIqVGmAS0mooU23001kkxJtF9fMGgkYScZfKVK5p6qad2ajfDTQaQpiWhY95won4KTNucTMvVrnuQe9ElzUJVBZlLINoBWQJ28JsSwxMF5OOBxn8xXzTIpCuDUuylUPdiAukg73csZ37siwacGzVTMFm0BgPAiSBAnxs5tvACTsCx6ThgusdgQY89/LbBAcQLhJwmEOAfjsN1YRcA/HThrtgMYCKuCDA8PBwDgMFTAxh6HARamVr6mK1QFNwCs6bAfSbxhEyWam9dYjbux0A/WT88TgwwB+IMCQKVQwYEAX877Cfn5Ri6I9Hh+Z1EtXGkljp0CykkxqN7dfLCVeDVzpjMssNJgEyIQaZmQJVvx4LUqlyCA4IUCLDSzwLm91Eki9j54iJlWghWzAIOgeIQIb1jaPpHXF0CzGUqIb16x0hZhWiSyidRYDY3F/5YQFhc1a8EQv2VTfSec3MfmMGOXqk/6/SQbEiZvpEhvO58hvg4okm5rDmbrfSoWLGbgBv+InAQTRqRPfV7af8AV1YPI2BnmDaNjgSB4qL39a6zDUWMCRYaiZMtEdSByxKSm+m5rk2Bh1gG3ORzE+qkbHBQ7CZNWmAGaSaZa99J38gOpJnFEdKdZQT3tZgosvcgSPCAFiNp/I9MTzw2qQR7Q1ww91bSpANuYJ1fLAXWtq8JqEaY96nIYxO1rR+bbWOCKKv+/wB+bUvOJgenpOIBjgT3mvUN5G8i5t720GPkML+xGAjv6kep5H+10EfXBHyLMAGat7rmdSSp8IAtuSBI5DUfLBMu7quk02hbAl1JIBiW8+fzw0Nbh9S32zgW2tMAi17cj8sScnlWQEM7PMGTy/P0+nnh+WdmHiQp5SD+mJBxkNAwjL0wpOFwDIw0tghOBFcB04Hqw8nDcBCBwQHAg2CUzgHzh6YZGC08AxVvN+WJIw0YdOJgcvphwGGasJPnigmnAamTpsZZFJ6kCfrh6PhS+AEOH0v3afhHr+uEPD6X7tPwj+mDg4XADpZdEnSoWYmABMbTGCqMJjgcAuA1ZkYMxwxrgXwDO/HLBC2ALSvODaMAoxzYTThpOAdOBO2HnrgLjEtxZNNL47X/AInAmTAu/OJOp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://upload.wikimedia.org/wikipedia/commons/3/31/Ruslan_i_Lyudmila_(Gutheil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708920"/>
            <a:ext cx="2441828" cy="3582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04664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Действующие лица:</a:t>
            </a:r>
            <a:endParaRPr lang="ru-RU" dirty="0" smtClean="0"/>
          </a:p>
          <a:p>
            <a:r>
              <a:rPr lang="ru-RU" dirty="0" err="1" smtClean="0"/>
              <a:t>Светозар</a:t>
            </a:r>
            <a:r>
              <a:rPr lang="ru-RU" dirty="0" smtClean="0"/>
              <a:t>, великий князь киевский, - бас.</a:t>
            </a:r>
          </a:p>
          <a:p>
            <a:r>
              <a:rPr lang="ru-RU" dirty="0" smtClean="0"/>
              <a:t>Людмила, его дочь, - сопрано.</a:t>
            </a:r>
          </a:p>
          <a:p>
            <a:r>
              <a:rPr lang="ru-RU" dirty="0" smtClean="0"/>
              <a:t>Руслан, витязь, жених Людмилы, - баритон.</a:t>
            </a:r>
          </a:p>
          <a:p>
            <a:r>
              <a:rPr lang="ru-RU" dirty="0" err="1" smtClean="0"/>
              <a:t>Ратмир</a:t>
            </a:r>
            <a:r>
              <a:rPr lang="ru-RU" dirty="0" smtClean="0"/>
              <a:t>, князь хазарский, - контральто.</a:t>
            </a:r>
          </a:p>
          <a:p>
            <a:r>
              <a:rPr lang="ru-RU" dirty="0" err="1" smtClean="0"/>
              <a:t>Фарлаф</a:t>
            </a:r>
            <a:r>
              <a:rPr lang="ru-RU" dirty="0" smtClean="0"/>
              <a:t>, витязь варяжский, - бас.</a:t>
            </a:r>
          </a:p>
          <a:p>
            <a:r>
              <a:rPr lang="ru-RU" dirty="0" err="1" smtClean="0"/>
              <a:t>Горислава</a:t>
            </a:r>
            <a:r>
              <a:rPr lang="ru-RU" dirty="0" smtClean="0"/>
              <a:t>, пленница </a:t>
            </a:r>
            <a:r>
              <a:rPr lang="ru-RU" dirty="0" err="1" smtClean="0"/>
              <a:t>Ратмира</a:t>
            </a:r>
            <a:r>
              <a:rPr lang="ru-RU" dirty="0" smtClean="0"/>
              <a:t>, - сопрано.</a:t>
            </a:r>
          </a:p>
          <a:p>
            <a:r>
              <a:rPr lang="ru-RU" dirty="0" smtClean="0"/>
              <a:t>Финн, добрый волшебник, - тенор.</a:t>
            </a:r>
          </a:p>
          <a:p>
            <a:r>
              <a:rPr lang="ru-RU" dirty="0" smtClean="0"/>
              <a:t>Баян, сказитель, - тенор.</a:t>
            </a:r>
          </a:p>
          <a:p>
            <a:r>
              <a:rPr lang="ru-RU" dirty="0" err="1" smtClean="0"/>
              <a:t>Наина</a:t>
            </a:r>
            <a:r>
              <a:rPr lang="ru-RU" dirty="0" smtClean="0"/>
              <a:t>, злая волшебница - меццо-сопрано.</a:t>
            </a:r>
          </a:p>
          <a:p>
            <a:r>
              <a:rPr lang="ru-RU" dirty="0" err="1" smtClean="0"/>
              <a:t>Черномор</a:t>
            </a:r>
            <a:r>
              <a:rPr lang="ru-RU" dirty="0" smtClean="0"/>
              <a:t>, карлик, злой волшебник, - роль без слов.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Сыновья </a:t>
            </a:r>
            <a:r>
              <a:rPr lang="ru-RU" dirty="0" err="1" smtClean="0"/>
              <a:t>Светозара</a:t>
            </a:r>
            <a:r>
              <a:rPr lang="ru-RU" dirty="0" smtClean="0"/>
              <a:t>, витязи, бояре и боярыни, сенные девушки, няни и мамки, отроки, гридни, чашники, стольники, дружина и народ; девы волшебного замка, арапы, карлы, рабы </a:t>
            </a:r>
            <a:r>
              <a:rPr lang="ru-RU" dirty="0" err="1" smtClean="0"/>
              <a:t>Черномора</a:t>
            </a:r>
            <a:r>
              <a:rPr lang="ru-RU" dirty="0" smtClean="0"/>
              <a:t>, нимфы и ундины.</a:t>
            </a:r>
          </a:p>
          <a:p>
            <a:r>
              <a:rPr lang="ru-RU" dirty="0" smtClean="0"/>
              <a:t>Действие происходит во времена Киевской Руси.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82809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История создания</a:t>
            </a:r>
            <a:endParaRPr lang="ru-RU" dirty="0" smtClean="0"/>
          </a:p>
          <a:p>
            <a:r>
              <a:rPr lang="ru-RU" dirty="0" smtClean="0"/>
              <a:t>В текст оперы вошли некоторые фрагменты поэмы, но в целом он написан заново. Глинка и либреттисты внесли ряд изменений в состав действующих лиц. Исчезли одни персонажи (</a:t>
            </a:r>
            <a:r>
              <a:rPr lang="ru-RU" dirty="0" err="1" smtClean="0"/>
              <a:t>Рогдай</a:t>
            </a:r>
            <a:r>
              <a:rPr lang="ru-RU" dirty="0" smtClean="0"/>
              <a:t>), появились другие (</a:t>
            </a:r>
            <a:r>
              <a:rPr lang="ru-RU" dirty="0" err="1" smtClean="0"/>
              <a:t>Горислава</a:t>
            </a:r>
            <a:r>
              <a:rPr lang="ru-RU" dirty="0" smtClean="0"/>
              <a:t>); подверглись некоторой переделке и сюжетные линии поэмы.</a:t>
            </a:r>
          </a:p>
          <a:p>
            <a:r>
              <a:rPr lang="ru-RU" dirty="0" smtClean="0"/>
              <a:t>Замысел оперы в значительной степени отличается от литературного первоисточника. Гениальной юношеской поэме Пушкина (1820), основанной на темах русского сказочного эпоса, присущи черты легкой иронии, шутливого отношения к героям.</a:t>
            </a:r>
            <a:br>
              <a:rPr lang="ru-RU" dirty="0" smtClean="0"/>
            </a:br>
            <a:r>
              <a:rPr lang="ru-RU" dirty="0" smtClean="0"/>
              <a:t>От такой трактовки сюжета Глинка отказался. Он создал произведение эпического размаха, исполненное больших мыслей, широких жизненных обобщений.</a:t>
            </a:r>
            <a:br>
              <a:rPr lang="ru-RU" dirty="0" smtClean="0"/>
            </a:br>
            <a:r>
              <a:rPr lang="ru-RU" dirty="0" smtClean="0"/>
              <a:t>В опере воспеваются героизм, благородство чувств, верность в любви, высмеивается трусость, осуждаются коварство, злоба, жестокость. Через все произведение композитор проводит мысль о победе света над тьмой, о торжестве жизни. Традиционный сказочный сюжет с подвигами, фантастикой, волшебными превращениями Глинка использовал для показа разнообразных характеров, сложных взаимоотношений между людьми, создав галерею человеческих типов. Среди них - рыцарски благородный и мужественный Руслан, нежная Людмила, вдохновенный Баян, пылкий </a:t>
            </a:r>
            <a:r>
              <a:rPr lang="ru-RU" dirty="0" err="1" smtClean="0"/>
              <a:t>Ратмир</a:t>
            </a:r>
            <a:r>
              <a:rPr lang="ru-RU" dirty="0" smtClean="0"/>
              <a:t>, верная </a:t>
            </a:r>
            <a:r>
              <a:rPr lang="ru-RU" dirty="0" err="1" smtClean="0"/>
              <a:t>Горислава</a:t>
            </a:r>
            <a:r>
              <a:rPr lang="ru-RU" dirty="0" smtClean="0"/>
              <a:t>, трусливый </a:t>
            </a:r>
            <a:r>
              <a:rPr lang="ru-RU" dirty="0" err="1" smtClean="0"/>
              <a:t>Фарлаф</a:t>
            </a:r>
            <a:r>
              <a:rPr lang="ru-RU" dirty="0" smtClean="0"/>
              <a:t>, мудрый Финн, коварная </a:t>
            </a:r>
            <a:r>
              <a:rPr lang="ru-RU" dirty="0" err="1" smtClean="0"/>
              <a:t>Наина</a:t>
            </a:r>
            <a:r>
              <a:rPr lang="ru-RU" dirty="0" smtClean="0"/>
              <a:t>, жестокий </a:t>
            </a:r>
            <a:r>
              <a:rPr lang="ru-RU" dirty="0" err="1" smtClean="0"/>
              <a:t>Черномор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Опера писалась Глинкой в течение пяти лет с большими перерывами: она была закончена в </a:t>
            </a:r>
            <a:r>
              <a:rPr lang="ru-RU" b="1" dirty="0" smtClean="0"/>
              <a:t>1842 году.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620688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Действие 1</a:t>
            </a:r>
            <a:endParaRPr lang="ru-RU" dirty="0" smtClean="0"/>
          </a:p>
          <a:p>
            <a:r>
              <a:rPr lang="ru-RU" dirty="0" err="1" smtClean="0"/>
              <a:t>Светозар</a:t>
            </a:r>
            <a:r>
              <a:rPr lang="ru-RU" dirty="0" smtClean="0"/>
              <a:t>, великий князь киевский, устраивает пир в честь своей дочери Людмилы. Претенденты на руку Людмилы - витязи Руслан, </a:t>
            </a:r>
            <a:r>
              <a:rPr lang="ru-RU" dirty="0" err="1" smtClean="0"/>
              <a:t>Ратмир</a:t>
            </a:r>
            <a:r>
              <a:rPr lang="ru-RU" dirty="0" smtClean="0"/>
              <a:t> и </a:t>
            </a:r>
            <a:r>
              <a:rPr lang="ru-RU" dirty="0" err="1" smtClean="0"/>
              <a:t>Фарлаф</a:t>
            </a:r>
            <a:r>
              <a:rPr lang="ru-RU" dirty="0" smtClean="0"/>
              <a:t> - окружают прекрасную княжну. Людмила подает руку Руслану. Князь одобряет выбор дочери, и пир переходит в свадебное торжество. </a:t>
            </a:r>
            <a:r>
              <a:rPr lang="ru-RU" dirty="0" err="1" smtClean="0"/>
              <a:t>Боян</a:t>
            </a:r>
            <a:r>
              <a:rPr lang="ru-RU" dirty="0" smtClean="0"/>
              <a:t> предрекает в своих песнях беду, грозящую молодой чете, но он же поет о том, что любовь Руслана и Людмилы воспоет поэт севера. Народ желает счастья молодой чете. Вдруг страшный гром потрясает хоромы. Когда все приходят в себя, оказывается, что Людмила исчезла. </a:t>
            </a:r>
            <a:r>
              <a:rPr lang="ru-RU" dirty="0" err="1" smtClean="0"/>
              <a:t>Светозар</a:t>
            </a:r>
            <a:r>
              <a:rPr lang="ru-RU" dirty="0" smtClean="0"/>
              <a:t> в отчаянии обещает руку Людмилы тому, кто возвратит исчезнувшую княжну.</a:t>
            </a:r>
          </a:p>
          <a:p>
            <a:endParaRPr lang="ru-RU" dirty="0"/>
          </a:p>
        </p:txBody>
      </p:sp>
      <p:pic>
        <p:nvPicPr>
          <p:cNvPr id="8194" name="Picture 2" descr="http://www.bilettorg.ru/photogallery_spectacl/27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5143500" cy="2971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0"/>
            <a:ext cx="78488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Действие 2</a:t>
            </a:r>
            <a:endParaRPr lang="ru-RU" dirty="0" smtClean="0"/>
          </a:p>
          <a:p>
            <a:r>
              <a:rPr lang="ru-RU" i="1" dirty="0" smtClean="0"/>
              <a:t>Картина 1.</a:t>
            </a:r>
            <a:r>
              <a:rPr lang="ru-RU" dirty="0" smtClean="0"/>
              <a:t> Руслан в хижине волшебника Финна. Здесь молодой витязь узнает, что его невеста находится во власти злого карлика </a:t>
            </a:r>
            <a:r>
              <a:rPr lang="ru-RU" dirty="0" err="1" smtClean="0"/>
              <a:t>Черномора</a:t>
            </a:r>
            <a:r>
              <a:rPr lang="ru-RU" dirty="0" smtClean="0"/>
              <a:t>. Финн повествует о своей любви к надменной красавице </a:t>
            </a:r>
            <a:r>
              <a:rPr lang="ru-RU" dirty="0" err="1" smtClean="0"/>
              <a:t>Наине</a:t>
            </a:r>
            <a:r>
              <a:rPr lang="ru-RU" dirty="0" smtClean="0"/>
              <a:t> и о том, как он попытался чарами воспламенить в ней любовь к себе. Но он в страхе бежал от своей возлюбленной, которая к тому времени состарилась и стала ведьмой. Любовь </a:t>
            </a:r>
            <a:r>
              <a:rPr lang="ru-RU" dirty="0" err="1" smtClean="0"/>
              <a:t>Наины</a:t>
            </a:r>
            <a:r>
              <a:rPr lang="ru-RU" dirty="0" smtClean="0"/>
              <a:t> обратилась в великую злобу, и теперь она будет мстить всем влюбленным.</a:t>
            </a:r>
            <a:br>
              <a:rPr lang="ru-RU" dirty="0" smtClean="0"/>
            </a:br>
            <a:r>
              <a:rPr lang="ru-RU" i="1" dirty="0" smtClean="0"/>
              <a:t>Картина 2.</a:t>
            </a:r>
            <a:r>
              <a:rPr lang="ru-RU" dirty="0" smtClean="0"/>
              <a:t> </a:t>
            </a:r>
            <a:r>
              <a:rPr lang="ru-RU" dirty="0" err="1" smtClean="0"/>
              <a:t>Фарлаф</a:t>
            </a:r>
            <a:r>
              <a:rPr lang="ru-RU" dirty="0" smtClean="0"/>
              <a:t> также старается напасть на след Людмилы. Его союзница, волшебница </a:t>
            </a:r>
            <a:r>
              <a:rPr lang="ru-RU" dirty="0" err="1" smtClean="0"/>
              <a:t>Наина</a:t>
            </a:r>
            <a:r>
              <a:rPr lang="ru-RU" dirty="0" smtClean="0"/>
              <a:t>, советует ему не делать ничего иного, как идти вслед за Русланом, который наверняка найдет Людмилу, и тогда </a:t>
            </a:r>
            <a:r>
              <a:rPr lang="ru-RU" dirty="0" err="1" smtClean="0"/>
              <a:t>Фарлафу</a:t>
            </a:r>
            <a:r>
              <a:rPr lang="ru-RU" dirty="0" smtClean="0"/>
              <a:t> останется только убить его и завладеть беззащитной девушкой.</a:t>
            </a:r>
            <a:br>
              <a:rPr lang="ru-RU" dirty="0" smtClean="0"/>
            </a:br>
            <a:r>
              <a:rPr lang="ru-RU" i="1" dirty="0" smtClean="0"/>
              <a:t>Картина 3.</a:t>
            </a:r>
            <a:r>
              <a:rPr lang="ru-RU" dirty="0" smtClean="0"/>
              <a:t> Тем временем Руслан уже далеко. Конь приносит его на заколдованное поле, усеянное мертвыми костями. Огромная голова - жертва </a:t>
            </a:r>
            <a:r>
              <a:rPr lang="ru-RU" dirty="0" err="1" smtClean="0"/>
              <a:t>Черномора</a:t>
            </a:r>
            <a:r>
              <a:rPr lang="ru-RU" dirty="0" smtClean="0"/>
              <a:t> - насмехается над Русланом, и тот наносит ей удар. Появляется волшебный меч, голова умирает, но успевает поведать тайну: только этим мечом можно отсечь бороду </a:t>
            </a:r>
            <a:r>
              <a:rPr lang="ru-RU" dirty="0" err="1" smtClean="0"/>
              <a:t>Черномора</a:t>
            </a:r>
            <a:r>
              <a:rPr lang="ru-RU" dirty="0" smtClean="0"/>
              <a:t> и лишить его колдовской силы.</a:t>
            </a:r>
          </a:p>
          <a:p>
            <a:endParaRPr lang="ru-RU" dirty="0"/>
          </a:p>
        </p:txBody>
      </p:sp>
      <p:pic>
        <p:nvPicPr>
          <p:cNvPr id="7170" name="Picture 2" descr="https://encrypted-tbn0.gstatic.com/images?q=tbn:ANd9GcQVN9OhXjHCfHbKdveGKX_zsC9zChxPNjrxDsaTM7x54CX5lsZ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941168"/>
            <a:ext cx="2686050" cy="1704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Действие 3</a:t>
            </a:r>
            <a:endParaRPr lang="ru-RU" dirty="0" smtClean="0"/>
          </a:p>
          <a:p>
            <a:r>
              <a:rPr lang="ru-RU" dirty="0" smtClean="0"/>
              <a:t>Дворец волшебницы </a:t>
            </a:r>
            <a:r>
              <a:rPr lang="ru-RU" dirty="0" err="1" smtClean="0"/>
              <a:t>Наины</a:t>
            </a:r>
            <a:r>
              <a:rPr lang="ru-RU" dirty="0" smtClean="0"/>
              <a:t>. Она обещала </a:t>
            </a:r>
            <a:r>
              <a:rPr lang="ru-RU" dirty="0" err="1" smtClean="0"/>
              <a:t>Фарлафу</a:t>
            </a:r>
            <a:r>
              <a:rPr lang="ru-RU" dirty="0" smtClean="0"/>
              <a:t> избавить его от соперников. Ее чаровницы заманили к себе </a:t>
            </a:r>
            <a:r>
              <a:rPr lang="ru-RU" dirty="0" err="1" smtClean="0"/>
              <a:t>Ратмира</a:t>
            </a:r>
            <a:r>
              <a:rPr lang="ru-RU" dirty="0" smtClean="0"/>
              <a:t> и не отпускают его, лишая воли, обольщая его песнями, танцами и своей красотой. Потом его должна убить </a:t>
            </a:r>
            <a:r>
              <a:rPr lang="ru-RU" dirty="0" err="1" smtClean="0"/>
              <a:t>Наина</a:t>
            </a:r>
            <a:r>
              <a:rPr lang="ru-RU" dirty="0" smtClean="0"/>
              <a:t>. Такая же участь ждет и Руслана. Тщетно пытается помешать чарам </a:t>
            </a:r>
            <a:r>
              <a:rPr lang="ru-RU" dirty="0" err="1" smtClean="0"/>
              <a:t>Наины</a:t>
            </a:r>
            <a:r>
              <a:rPr lang="ru-RU" dirty="0" smtClean="0"/>
              <a:t> ее пленница </a:t>
            </a:r>
            <a:r>
              <a:rPr lang="ru-RU" dirty="0" err="1" smtClean="0"/>
              <a:t>Горислава</a:t>
            </a:r>
            <a:r>
              <a:rPr lang="ru-RU" dirty="0" smtClean="0"/>
              <a:t>, покинувшая свой гарем в поисках </a:t>
            </a:r>
            <a:r>
              <a:rPr lang="ru-RU" dirty="0" err="1" smtClean="0"/>
              <a:t>Ратмира</a:t>
            </a:r>
            <a:r>
              <a:rPr lang="ru-RU" dirty="0" smtClean="0"/>
              <a:t>. Но появляется Финн и освобождает героев. Они все вместе отправляются на север.</a:t>
            </a:r>
            <a:endParaRPr lang="ru-RU" dirty="0"/>
          </a:p>
        </p:txBody>
      </p:sp>
      <p:sp>
        <p:nvSpPr>
          <p:cNvPr id="6146" name="AutoShape 2" descr="data:image/jpeg;base64,/9j/4AAQSkZJRgABAQAAAQABAAD/2wCEAAkGBxQTEhUUEhQVFhUXGBgbGBgYGRwYGBwdGxgYGhocHR0cHCggGholHBocITEhJSkrLi4uFx8zODMsNygtLiwBCgoKDg0OGxAQGywlHyQsLCwsLCwsLCwsLCwsLCwsLCwsLCwsLCwsLCwsLCwsLCwsLCwsLCwsLCwsLCwsLCwsLP/AABEIAMABBwMBIgACEQEDEQH/xAAbAAACAgMBAAAAAAAAAAAAAAAFBgMEAAIHAf/EADwQAAEDAgQEBAQEBgIBBQEAAAECAxEAIQQFEjEGQVFhEyJxgTJCkaGxwdHwFBUjUuHxB2IkM0NTcsIW/8QAGQEAAwEBAQAAAAAAAAAAAAAAAQIDAAQF/8QAJhEAAgICAgICAgIDAAAAAAAAAAECEQMhEjETQSJRBDJhcRQjwf/aAAwDAQACEQMRAD8A5gpclZ3kT71KvFkpSTytU2NwBZMESFEQeo/WmXLsAlTa0KSkhXPmFcgOcfpVLRfhK69gfLMrD02kJAKoVFj3vfkBRPMcCplTSwv5QADuLfNcietUclxScM64CgOGClMmI6KHevMTmBdMrXpKRIAHxGf8UrGSrYOzcPFUFKvZJv1NW+GHg0sqd+EpgSLTI+lSv5qCkm6F7iCT2N+hoa68SiDsP3aiuqA1vlY0520l1vyJAm5WTAJ/6z350tZJgfFxKGlmAVeY9hJ99qNZDi/Fb8AgEpkg8yANqoZZgVO4sJAIgmYsYk/ej0mCW6Yxt4bw2tKAgpjykiCZO56VYyDL2NTpdSkKKQAAZAmdSoj050LxLqWwtlR87RglNwenpVTEtpU2h0KJKypJT/aREd71JJnTOUaQAx7elxSG1FQCiAetW/5ihLekE6hz70Oeb0qUAZg7i1attmJIJTzq1WcfJoj8dajZSp9TWgfXPxK+pr1a4MptVg4MgJNpOwG5oi7ZYzDAutAFZ3ANlTE9b1C28VqSFK0j6VcxJlIDk6unOapJTpJAIt1+/KgtjPT0FXCAAlJmeYMir7SnGtIITCpuQDyoZlS0tglVjyq6l1ZCSeZsDe1Ky66s2xuW4ggrS04rmVJ2HsKHYbFQYUFg9yY/xT8zxGptjQEC40qkX/ZNI2aY5SlyUxGwrJpmlFwdjjhmh4dtNvc/U3odm+GSm5SmeRi5+nKtsBmyBCSFLMDVvuReIqPPsWzPl1BR67dt/wB2qSi0yzlFxA+KxhSSASDEgBU0Nfxro/8AcVflNaYpcEjczY9qly7BBR1LMfvpzq6ijkc29FjAshSPEcJUZ9TW/iaUHStQsdI71LinUoJb0knvb7UPY1LWG0CCox9aFFOSosZbjndJJUSNhJ51pmOLeTBKyOwoo3w2+2k7KAMym/23BoNmQMkKBnuKyqzNtQ2Vf5s9/wDIqvRm7oM6yfWqqWiTAEmrWEwxDmlXlPcfrT0iCcm+zxWbun5zXhzV021mpcQ2CSSoWtYUNUL1kkzScl7JyAdhHvWVADWURDoC8QvEpAKAA3ActYRsatZKUqKkJ+IEnUeYPIClLA41SnCJPmibxP605ZaUpKA3KtJKlKA3mwTeuZrid0JOe0LfETHh4pe1xPL8rUF13J70Z4pxJdeRbzabxvvz70MVhSjWCNjExaaouiMm7o1dFh+96gQmVQZ2q+/gHAhCtJhfw9+VeIYW0pK1IMJIJChHPa9FAaLOV4ZxC2nET8QuOV9j7VZxOZuMYtx5qAoTBsR5h9KgxmbrfKtIDaT8qLCJkepqljMNpSnqo39orLsz0tDxwZwz4oOJecHnBJHrck0usKWXXEtkpw5cMWtvAjlMc6uZ5g/CYaQ2Va1WhKlGQb7Vvi3dLTDIUbSop6WEn1P5Ukd7Gd9EbeXYZBlxJIO14I/WtszwmHDStKFAxa5rZjCFwOr/ALUkJ9RQlWaak6HQSD3p3fYFXQOQy0GZWklZJgzUSVlJSf8ArTNhuHkOolKtxYG/+qjzLIggdwiZ9OX1ockbxsAYdOoieZNQKbJUQLkk0Rw2BXZXy8qt5fgtJDm56QftRujKN9lR7AGU6/ImLE7GBVnBYxtNrynYnrU2f4suADSoBM796kyrLHE4Y4gmEBYCUkXWfXkP0pG9bHpRloJnEKuZH9QCDI51WyzLm8Q54ajAAUokAqVCTcH1qnw7gXMU+pLaNUSockj1plTw262B45WDpMgKtJ7g7RRrirGc/K0im1hkNpHhKhJJJJEEjl6WoJmbDj5TABkwmDveKJuEoaU24lSVI8s7GPlJ9qX8OFuOIQ1q1Aki97XJpYJ3ZTLJKKSJcHw+6p0gR5SRqJGmw3noKJ4/EN4dKUoUVOpgKMCCBNvvVd/EFJUkuXMecJMdx6Tah7+PK4SoAlJssdP0p9tnPSitFDMMWpTql3vtJm1F+EcsU66FwSE3250DxSfMYpl4UxS27aiEHkLCRRn+ouJXM6e1hUpbAO/WlzNnG5IUlKh6Cfr+tRYnijZJJOpW+yUj8aBY1/xT5FAgyfYWmuWGOSfZ2SlGt9ljKMtZ8VSko8hnVIGkRt9aC8StALtpN7QCLU1qWjD4cKWOQgdT+70n4/EAK1aiVn5iNj77CK6Ys5ppJAXFOJ+UVTNG0ZehZVfn8U9unrUb+EQkARJG/In/ABVE0QlFvbBZYMSbeteVeewq1kEXUdxOwrKNiUQoWUqkWIothsznqCemxPXtVY4cAoPI1dVhU+O3ax35bVNtMtFNFIFXjEz5gd/905YNLobJLTawDCzI1K1CYjYnvQDIsv8AGcmUiVHeSqL/ACgXtXQWstCVKSG0ISkyVFKwoApIA96nORfHC02wRnfET5S22GEtJ1BaCTJtt2oDnuJfcbWVkEBQ17SSekUQdeW6EI8TxAFDSko0knaNXIR3q1meWhSHAG9CihMp0GAeoVPOlUh/GqdCRhfh71Llx1voFyAbfjXmEa8p7WqXIsQG3tfNAURN9gbfWqr2QmmkggrMJxaSCYRM8o6xW2VoU+865cgf/owPtUbrRLSsSoguPKIAAiJJkiPpTXwRgDhmXlvoSdaRY3KeY970OSWwqE5PQURlqWmFBYiQT9vvXLsyb0rUCIvI9DemzP8AP3tAJUkhGwIF99wfWlHF4tbxLjhlVhMRtTJ2CcOLpjFwc7IUnpBFOGFbBIkSOhpE4OV/WjqPwromHZuKlPsvj3E2/lrbmoKTYe1aryRATCZgbA0VwjO571M8xb2oBEjNcm1iExEGxPOl/O8I7h2EJcV5CqyQbbb09uCJtak7ivHpfxjbYMNJ0zOwtJpo7FyKkRcC5ycMl7yTMQe/Q9qYm+KXlwXAhQUpASFA6U33F6AYgBSVqTASVBIG0zzq/nLQS0BYJlI7zaY9qdkkq6HFzgpslTzmIUorhSiYCPboIrnmZtMpxmrDKOhq/if3KHTtR1/FNNhQStbySm2uYSqOSZggd6XM2T4TSAnncjub+16CRrdUzzM2EuFTpETcIGxPU/pWrucpcZU2WmwZHwiCAKleRZHoI/M/WqruBBVOrTPYUwqeyPM8CAwlSUxESfU86tZddhAi3Yd+dFMtyovNqQ45/TJBJAAUY2A5U6cN5SwtrwksgoTYqJ80jv8ApU31R0RaUrrRzHFPJukD86FqlLqVDYkbV0Dj7hFLLZcYTEXIkm1c2U0uJVMA7U8IiZsiZbzrM3Vr8NSiUoV5QftNe4UBwqLhEoE77mOvWa8y3UpSglOocxAqm6NK1Ap9topv4INPsLYfD6UeVQIP1m1qEYqZM/rRtzQU8gItFjNBMSrpNCLKZI0ioV17Wz1zavKocwWSCCmORNWMWklE7Hcev+qrtn4SeU1cDgIj1qJ1qgjwWjUnQhKvFKwQoAWEEG+43p0D3mWfFdJ8hUCUSopFwb8qT+AsQUlxEpEwq4k+U8uhimHEKQWmdLCwtCgVEIIBAmTPOd6jP9iuL9Sky4tbCWvBMhQOqQLBUzG8xN6svICikF5chJtrTEgyBANxvRDCrWshfiJnwlCyDa4t6xQJzWUpHgKBSudem0Sbm3Q0P6KIA4Bbbfipcb1GQQTP5Gtsv4bLmskhAVGk77maK4PElpTmrSrUEgkpmLmP32pgwWTtvJELIlM+hm9M510GOFS/ZC2hlnDxqV4ikfD0HoK1xmfOOphAVBN452FjRN7B4ZBIcT4i5sE39yaqY3EBZShIS2lPIfvelX2U4cdXoXMay4pRKx5Y+/KqwflJSRfrt7QO9dsy7gplTR0kKUoCVK8wFtgNgdqAZxwMmSdKdIkeTyqubHvCR7k1eMlR5+SnLQh8JNKOITp5b11PDtbGlXhnIFMOqKx8ojsdyD3G3safMEyPoCaSfZbHqJmC3Iqy6mx9K0wje5qxikQkdTP2oUFvYr45O823vXNM5wxGLVpM7E/S9MvEuOX/ABCm0qIQgX9TUX/HeXl7GeK4JSmYnrsKaKrZsjUoqJVzRDYQx4TmoqAK0xEGNu9MGDVhnMKoOJh0SACJn0PKtuL8I1/ES2EpUJ1fKD3HegfDyiUK53O/fvTNWR6LbuhKSQQLgAQCBAvFJuY4wrcncA2HYUwZ8fJpBhI3PedhNLWCwLjrgQ2JUdo/H0oxVKxZu9B3NV/Ao2JHtU+TYA4ry3AkjUBIBietrc6I5xloZYQMU+pWn5G0jfpq3obwV8bi0qKeSAVczzI52oSl8bHhjbkkz17CLwK4UrU2uxIN0/pVvDZmq6Qpen13778q34ySotKC9IIj4TINJuHx1rm9JD5KyuVLHJL0dEfzqMG6hayrVATJn1AntSg6UqBSRJP0qFt3xChAVMXPKO1Y8POYqsUc85WzXIfJqPeKlzTBailxUIvF/iVG0DvtND8M6EuEEiJO+375VMMVrUXXJ0iwH9o7T2rVuxlO4cTxxSlK0CJAvWjeVaj5jAG56USYDOgrbPmO6YM9zQFzHq8QKSTY29qyQJNVsnzDJlJV5IICUkmf7vWvaK4LFQgpACUq8wkBwqIhJMch0tWU1k+KYMAsAeh/1IqbCpm3OoY2qfA3V35VMsls1wLakurAVoUm49afcO4PCVPgyUoE6la7k3A63vflSU4zOLAkDVFyJ3A5U44BOlDhU05IQkTYpCtRBVE2TbaOVTmVxaQFXikaEaFwsK8yZVe/0gUYxDxHh+RHmaNwqZM7noqhCMISgu6grzwUwBI1RFvyo7mP9MN+G28ElKhGry22IvO1TK7E9UqcVBgFStQmYg2+lMDj6m0ABRJSCbd+VByka1Kn5lJgDYDai7DRd0p2HPvRm9lsPTI8HgSUFaiRICrbkHr+lH8kyTD+GXXkaojmb9t6mdwIIQ2jeN+gG81FneKCXMPh02SpwD7iTSxbbNlcYxoahmjhUW2UpQ2gCXNflBIuLRJG0VIxjUrEhesCJ1DcjczE/lXpbQzh40gpMkg9Sbk0u5sUFgeBCNFyOSr8jzqqlZyQxasP4lY06FAETIIG/S47Go2VpTNyJEQb0NwOJUtCTJBCUggm9gBeq2ZYjQgqIFvb70/ZdYqQbafIBMiO1Us64lZQEgrkjkLn7VzXNeIFOLUELIQDA5T3q5kLIVMnUdzNFY7OdyV6Ic6xSsQ8VoQY5WiQOZpq4UxHghLhSEtpEdyTQjEqW4NLQ0oFiraeyf1q4tooQZCAlKeqh+RBpMjjF0isINpt9ArirG/xGKIACSQq5vaPsaqYIPM4RZKUhGoaVfOTsAk9OdWXlocbBiVJsSPiHKe9Wko1tJbI1BMlIAJ2Av8AalU2aWBN6FDENvLUApKp77X5mnzKzh8vYSpJDjihJPry9O1Bl4N1Z0oIbQqxWrafaTNQZ5kKWMIV+KVrDmiNu885p+VknDhurKOZ5x47hsSpRsOVXmsidw6S6AoifluU9yOlUuHMuHkcWRJWAke9zXVMUQyyQlIJJASTcE7Anr19qze+Pr2GNpcvfo5bmmMUtBkKi91CPWlJQvXXM0yNzEBLaEBIQDqcJsZv6kyaEPcHN4VaSpWsqEgEARym9aMlGIMsJ5WhW4WalRlSUAg+ZRgbdaLvYEpY8c/+kVade9+dt6qY1tKSS2mAD7+9C8zcccVE2J2Fki28bA1SMuRGUHEixLMuQmTMaZEEg7VZzNktpSzzJkjubVZypoq0LIBKVQDJJMbe1bYHCFWIWt4/Afaf8UGzRjr+yDEpS20Rztbv1PagI3ohnGLClGNqptaQCVTeYiN4tTxWhMj3RPh8WULCgTtuImKytUtSn4YM79RA/fvWUdC0y8dk1thHI+v4VU/itrVo1i4261Oiimkwhjj50mY2v0pywjSk4fWkpUlRCSDqmJiZnqZ96QcTiiogx+xT5lOCacblTkSkrKS4RcRyixP5VOa6LY5bZvl2Ew4WkFJVdeswoxpmCIqXNXvItadH9MwEEHa0zJ3Paq+X5g40kuEKKAopjUJvvymKsZngGXFBYgqdKiR4htAmSIqZboAsqSl0KgSFC0G/mvzromGyD+oAEJ0LGrXHw8yImuduPKVYA6UmJtzMiu5ZaoKQkJg+RIncbUZJPsnKbh0LmYI0BaktmSJsLwBSZhM2DhSsABaXBGr4omFETa1q6xmRSE8pvH4H25e9ca4kKNS/CTpA1EA9zePetGKS0LHI5d9DV/OVJQRGuZBHOOtAmcWh5SfDBCAqSCbk7X7UvMcULCCnSCqIB/OivDGHlPxXGkj1JuKyg0tnT5ot/Hod/Bg6gYlI+1K3GmOLbCkK3Wry+g3pnZSqSFSRy9D+Vcv45zDxcSoD4UWH51WOxcs+MAM2u0Rc0Ty15SilCTubx0oXhWStQQnc0xZLhPDCl7qBKQO9NKVI5sUXJ2N2VsFRKkjyptv03j9aOHK7eK4B4YglJM6psB96s4TLcKllsOrKSlIBUkkX5zy3NT47Km0IEYhyFFMJJCuhFo7Vx0r5HU8t6/4L+M4TSz/UA8qjMf2zyMcqHvY1CZAtAtFqYuMy6zh5D4WD8piT7jeuXF9S0k8wbjnTODltgx5aVF1eZgmCTczHU96q43HFatK5uQevKNq2y5hZ1EfDzMWFEuF8iLuKGtJ0AEyfS33qqSQs5SZPlLAQ7hkKEyo6gbCDcfhT5i30BxtJBKW/NpAtyE/elTF4UtYppsnza9xNwbA+tFMbilB5YO3hgyLWkjf7fWmS4vYn7dBfHv6tQQpIm8WE9BvvFc2znMXF4halyIFpnYGABTFicYowANIgd+17ST2BpVzFtRXF9rTfp03pasdtrSKrwJSm3Un32oXiUkWv+96YMwZMJEXO9o7dB3qvmeSuAiQAdINyOdxtTwT+hMlGuTYlLbZKgYnynnfehuZ4+QQDE/KPzNW8U2koF4gCe3oKpY3JQEhSFEzO+9FVexJKVUgOpkyJgSJBNaoblQT1NW14WLFQ2kRJ9vWruSYRK3JIEJ3vc26VRutnOsbbop4p0kxIITYEbHvWUU/l4EtiSkX2lU7HvHavKCkh3B2BFJivG0EmKjLp6mvNZ6mjRC0WlIMXFPeQYhxTMCAko0k6U7e956Vz1u9ds4X4kwbWCZQ462lYTcc57xzpJIrjnTEZ5ToUpILgbUq40QD7URU7CWwtABTMEJF7fNJppXxbhC6gB5OkEkmPWpcy4nwhRCXUST++VTpHQpiJgcE6tXhNhRStYnymBfefSuz4PK28Nh0to+ICQeZPeg/DWIZLfiFYgqhJ2nrHOp+IsUlDesr1CxSDY+x/KspL2JJOUqA2a5o545CifgUQOU26elL7uGjEzIOqSQR7lI671FmGba8Ski0Igz3qDMMdpIMyqZMchIikaqWi8VcdgR7AocxjiEwEyYjawnlTFwm0dXLSEkqjcRAAjnNLeCxJRjtVrk9t0kU2ZE4nWEpIAcmfYyPvTzZPEhqzLMUhha9igEj2sK4VinCtalHckk11zLmfFxIbWZQrWFDryrnGe5IcPi1sHYGx6pO1PjTS2JldtJEnCzHn1KB2saNZC0lzHBCjKJmNhIsPqaqZdCTA6EUy8EYRAW64siSRpEibfnU5uk2UimlQYzUlS/BTqABSFTGhJHOas4zLGlOpX4ydConzbnYxWLxoxD4aeQtCPxV1Jisx2FwyEKU8kJv/AEwneNtvveufS0VbYlcXYr/yC0CrwmzCU8trkczJ51QyxpLpSJIXHxDl69a14ifRIKVFZAIna3cdRtVfh3GpQVKVMwNJ6dbV018dEr+VMJPulklBMoN1FHOOo604ZW4QxrE/1SAJ3iK5r4inHITYqICRsd967NkOWa0IQq6UXJPMx+HKknG6Q0Z1b9IEqytTzfiFXmSYFpPtFQtZc7iCV/D8hHIhNz9zPrTPj8UktuIILemNOg3B5ehqtgMaAE+YrBEAjmbye96vHHFR2TeWcnoWv4RRhKQkqA82wMzt2jtQzM8vKHE609p5doinDH4xtkEpaGpW20k/nSrnGJdX5bTuqBOnoJPP0pWkim2tnuZuMKCUlQK9ouT+5rfNBrQlKUK8qYk8/eqvCWTB3EKRpuBqUSTv09ab89wQZbK5jTy6jmP80yi5bbB5UtJHMwABKmjYgXgfjQ3HZnAhKQN7TtesxmGcWpSleUKUVAH1rMsygOKKR5jF7mB37+lDSNc3pAZeKUTa3oAN6OZDlRA8VZI7Rf8A32piw2X4dlQ0ISTYSvzRNtUcqr5ql1CCl5KYJJlO/wBtrUrna0BYnF3IGNsEkLBIQSSN9W0ctqyhmGQpaglKjBmLE7elZRqvYOV+hfNZNbeGe1alBqxw0bTRnCZeThnXTslSUjuTM/QR9aDpRRtrPAMIcPo3VqKqVjxr2UE4dUAwYJ3i1M+UZAp/TNkJMEgSYuT6n9ao5A4skCU+GT5goiPp1p+wbqUIIQU6dU/Uz9Km57pnTjxXG0NOXFhlDaUJKQgAJkXP+aH8S4lp1tU2IFqos4vxgUA3uCdxaKr4l0vlDUDXq0z6dRzqcsbS5eikeKYlPIUHk6rT9xUjj7ZcWOcgDoLxNXeJ2nA5CkiQfiTYR2HKg+AxQDiZEyuTadj0o9mTotZ3liEq1JMm2xketbZc8JBnY/ga24mzYOrsjQE89Me1A8C4bgGNzRSbWwclGWh3yLF/+StSUmAmCTsCoyT9qD/8haVFK0JXIt4hPx+lWMtaKW20yZXKldydh6UbwWWrxS1DSkITAAOw9uZrQk26Nkiqt+zlzOYLSRBn1pg4ZUVuF1SbDtamrM+DcKgJK7FUyJ0+9vzqLP8AFMMtIQwoEgQAB5f8+tNN3pC4YU7b0hYzvNCF/wBNakn/AKqIofhuIMQkmHFHsoyPvVbNHGyvyD1MzJ5mh4VeaeMEkRnkblaDOLxanbqASq3wiJHpXn8WUoKUnffraqD+LUtWs2PatQ/2rcTcwpkiCpzUPlv9bV2LhrFOMNalEqCuRMCTtBP0pA4cY1tkMpaRLfm1qMqIMyOlMGE1hoJUoctpj0H61zZZ07+jrxY+UeIzMZKtxLjjjglV9PQmZ7gRQ3Cr8BAQkFzSSkFIOmJkT25T2oa++Urbbm6yCewHWi7uOQpKwT5Ei52AO9B/k3SoZfjuO07BzuI1qkKk7FfJN9kfrUKVaR5PlmNZKQSbi5N73qNGZ6hqKA6jl4aVQdrGfS9UXceHVhDOHI2ISRsTz/yeVVS9iuY2f8b4Q+Ktwp2QASd5Jv6+tS/8k4zSgJF9RAI50PTmL2FaUnxEl1cWFwgdB370rcSJf1grXq1DUDNMppOiawu+bKL8BJUkiZKSk8rbiqWXLcYcSdvE25GJixrRl5qSlVupUZvN/arGfYpK3mUtuh5KEJTqCdImTaO1r1gylpB7+GdCgtIhW0nf8a2zhr+kPEXqWJN0wPr801ay146Fo0BSt9RBICZ9epqH+HS4IWVLSk3FxvvERUpSrstGDl0LeLQ+kf0kaEWsgbnrWU2IylvdBUO0n9a8pvJETwTOShkms/hFdKc8XhUtkKCbbGrreGSRKYvTPNogvx7ENGXuHZJNTjKXf7aexhK9GGPak843+MhGRlTw2FE0uuIToO8CetM/8OaD43DypfUVlk5Dxw8eg1wM9BWHLc6tPvGVONym5IO0XpcyVu5HOmMNj+EdvuCBVJ5Lgo/yCMKbYs5nxCoyhatRvJO/aoMteCFtLAkjcH0qiEDVCgJ6xTxwpwoMQlRUNUf2kAjpc70GkhE32JufY3Wowkp6g1Pk2XlZTaYSVGmDiHghaDqQoqH9qhce83orwbhkNytxSUkAgpJAsazdKjbbbYBw78mRZSbekfrTfwgCS5B3UJoPxRljIJeZcSFH4m5k+oFUMmxiwvykg9ucfjatB8JWO/8AZGgt/wAkEFaEg9iBf27Utu5QhUStXpJgUUzdpRAWQSoqBM7nrUZV/wBSKzy27F8NaAquHW/7vxrE5C0OdFVoJ5H6VqWY5GssqB4f4BCsna/uUPYVqnKG9kgrUdpMD7bUTccQPiMetVXcwSkw3BKhAnkeRms530ZYlewhgsU0ghBSAUgCUjyTzuTPvR1rHJQkuFSFHZCQQTPekhRgAfWoFueE4FgT2qEsXM7FNwiMeNxZ161GFD8TVDOs0JQG0EwbnvUTrninUTaJA71E0zqWgc6aMEuwTm3dexu4LzgMpRIF9pvO8gdDNMS30KcLyvLAsBdW8xbalnBMBLSUx5hPrBP2ipn8oUzBSop1cj5qVzDHFRnEWJSuTpgn69ppZxuLURBJMWHYdqu451ZmZN+ntQx6wv700djZNLR5wzhEuPK1pCkgGyrip+LcMG8QzDCWAptJ0pIINyNVuv5Uv+KQvUkkEHlatC6pSxJJjaTMXroSd2efJqkdO4ZYUrxl+aQAEgdLb1uqUyBab3qzw8oJaUdlK/SlTGZriGnCVgaJgahE+lc0k8j0d0JrH2F8xx5Zb1JBUSYgCYrKDKzVaTKnAkqvpkQBWU8caS2gSm27TLqmwoQdjUODSUK0H2qxhVyIqPHtmNSfiFSX0YuJbNbKbPSoMFidaQefOrQcpGqCaBomguOs4fU0wtO1TzTBTCh+zRiwrsqZIEpeTMXvRJ5JIdTFhqMdjS+2pXiCDB2FMzmFLQ1mSFiFevar8rhRNpqbYkeANXmkJJ2p54RzLwSUjyII3O0D8TSzn+DU27AbUmb9d+lEsC0IhQUpXU3i1oSLC/WhISNbR0x15spAUoEkSLmY6xyFLudZOgaX0WKVAyIgxvbnQZp1xO8kkgBO6lHlPbtR/GeK2yPGKfNPlSLp6f5oxmZ460aY/iHDutgpR4iyOQHpzpGxKUpXIkAmekX2qVGEVqWpnZK5jaJj7TUed47V4iFJGtA3HUVrdiqKSGXOsINDbgHmJEdNMWH+aotaucVSy3NnFttMun4Zjr2mr61pHymtmab0HHaWyQn0rSewrG1pNutT+AnrUaKcim40k/KD7VRfw6IP9NP0owppPU1SxjKQlR1HY0UDTFLFC1QujUgGpsRtVfDKlJFWXRWXdEmF8o7Vew6hqSoG8z3oepywFYpdarFpIdm8QpIvBG5BFxPQ/ep1Ytspkq/X6VzzD4l5KvItV7xNvvVv+ZugfKfapywP7ND8hfQ55jiP6dtutKuJXuKkVnhKYKR7E2oW49M37waOPG49hy5EytjUpQdXXlVTDqlY9amx9wKqMGDXUujzpv5Hb8obBwxMXCbH6Gg+bNBwcp32qfhrHD+DWTsEkzyiqLWJDidQ2v8AauGSaZ6eOmqYtZrl2ty4iBBKb/XvWUdS4CSAb8xWVZZnRN/jRbsoOOaTU6H5r11ueVRsMkGCKShE2Qh/wlz8poonEE1E7l+oQRVPL0KQotq3G1akw2wwnEBIk1E7jwoGRb97VjuHUQNIE9SJqivKnCZKqVJDOVFYAFfvRd3GuaEotpBB6c7GqicrVyN+9qvrcU2AtTIUUpIA1SCeRM9KeNWCck4lnEYn+IxLcDpt2509r4fZcF0BKuqbH3rjWD4gUziA6pOm8xvXX8g4yw+IAhSQbWmD9DRaUXs5Jyb/AFNcPwglCtSVkkbSNvcUM4saWhvzjnyuLTcmndhSTJCppc41eAb0kgA7TsTQqNWg4803PZy/BZgEhYdkK6xIiZ5VSzRaSvUhQOqR+k1tinxy6x96BOYrQ6rSJA608FbKTdBfA4gh0ldtIgUW/maaTlY5UkzvUZzBfWmcLYiyUOv82QKkTnaaRxilGrOHLh2E0PGg+QchmyarY/HhSFADcUFR4nNBqUtqI+E/Wl4Dqeyq8mxqgwqFx1og8uBB3oXibEEdaaJbLLposHetVqqNxy/avWTqIA5kU9E5TXQRxzFkrCZGkJUNqpu2IkBI5AXim5zByjSRaN6WnGEurCELlQCuUQRypIuxdJfyVFrFQrrUyCZ3G4rCqqUBys1WZFr+u9UhM33qwtyoyoH1mnRzz2dPyHA6sscSLHSb9ZgkRQfIVqbUUKSUgXE2pkydJTlxVNymwnvQZYWoSYtbv/mod6Z1rXyR66oaiY357VlUAVD4pPflWVNxOhT0EWcQSQOpiirbSEglwJssAncxpJt3mlkOVYbxJ06Z8szHemo5bGEspEmSQNJ2FwqIP76VUx2CSpPipJlJHLcHVH4fehpzBSVDSSBpCYN7dPrVlOZrv5t4nbkCB9jQ0mHYdwzIPzGZIPsgK/OpcCyFiST8QGw5gmlBWbuNuTqsTPvEfhRHC49QAg2kH360JJICsYMC4kqIIBFtx3irj+GRGq2nUREf9iPypXRjVAWMXn3FSnNVndU/7n8aQLTYVf4dYXJUlMyAbdyJ37VWc4QYA+AhXmPlP9sRz571AnOVXiLgfUc/Xf61ic5WBBV1H1/1TcxeDCWX4B1hRDOJWABOlY1p2n1qrnmXYnExqfTpIJgAjYxzquM+M/FyjapF5oVi5nfoN6FhWMA//wAmAZLx72qQ8MNzJXNEy/2qNy46UOcg+NFJPDbPMyO1SJ4cw39h9zW4YXuFVYw4VzouUvsPGJAjIWBskVsrAJHwpBq2Qa8E96HJh4oFlMfKBWq3k6SdO3Si5/8ArUS2AeVHkDiAVZYl9SVToSBJnn2FA82wqEqMG3KTTOvJlCQlelJ5ETHpcVRf4aUqZduf+o/WqRnvbC0q0hVwzOpWlJH1sKM5bl4bUFlaCReCCRW54OWPhXVR/hl1PMmqcov2c7Ul6GBeZmDCkewpUybEFL5ULnzdtzXi8ldHX71CMseBslQ9KZRVCOUm1ouZ0nW5rEJJ3lQ+tDFLKTBIM9DNSryt47gmoHMvXzFOhW5Gyik1XAvapVNwNiDWjI84naReigSdnUOH8yCMEvxE/DYTyoTmmZ+P4YbSUpA7XPW1GcO2k4UCxSsxM/u9LuYMhtSQBKQNu5PbpFR1Z1U6JsBiBB8QiJsT9/vWVQRgFLRYxJJ7VlNS+zW/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48" name="AutoShape 4" descr="data:image/jpeg;base64,/9j/4AAQSkZJRgABAQAAAQABAAD/2wCEAAkGBxQTEhUUEhQVFhUXGBgbGBgYGRwYGBwdGxgYGhocHR0cHCggGholHBocITEhJSkrLi4uFx8zODMsNygtLiwBCgoKDg0OGxAQGywlHyQsLCwsLCwsLCwsLCwsLCwsLCwsLCwsLCwsLCwsLCwsLCwsLCwsLCwsLCwsLCwsLCwsLP/AABEIAMABBwMBIgACEQEDEQH/xAAbAAACAgMBAAAAAAAAAAAAAAAFBgMEAAIHAf/EADwQAAEDAgQEBAQEBgIBBQEAAAECAxEAIQQFEjEGQVFhEyJxgTJCkaGxwdHwFBUjUuHxB2IkM0NTcsIW/8QAGQEAAwEBAQAAAAAAAAAAAAAAAQIDAAQF/8QAJhEAAgICAgICAgIDAAAAAAAAAAECEQMhEjETQSJRBDJhcRQjwf/aAAwDAQACEQMRAD8A5gpclZ3kT71KvFkpSTytU2NwBZMESFEQeo/WmXLsAlTa0KSkhXPmFcgOcfpVLRfhK69gfLMrD02kJAKoVFj3vfkBRPMcCplTSwv5QADuLfNcietUclxScM64CgOGClMmI6KHevMTmBdMrXpKRIAHxGf8UrGSrYOzcPFUFKvZJv1NW+GHg0sqd+EpgSLTI+lSv5qCkm6F7iCT2N+hoa68SiDsP3aiuqA1vlY0520l1vyJAm5WTAJ/6z350tZJgfFxKGlmAVeY9hJ99qNZDi/Fb8AgEpkg8yANqoZZgVO4sJAIgmYsYk/ej0mCW6Yxt4bw2tKAgpjykiCZO56VYyDL2NTpdSkKKQAAZAmdSoj050LxLqWwtlR87RglNwenpVTEtpU2h0KJKypJT/aREd71JJnTOUaQAx7elxSG1FQCiAetW/5ihLekE6hz70Oeb0qUAZg7i1attmJIJTzq1WcfJoj8dajZSp9TWgfXPxK+pr1a4MptVg4MgJNpOwG5oi7ZYzDAutAFZ3ANlTE9b1C28VqSFK0j6VcxJlIDk6unOapJTpJAIt1+/KgtjPT0FXCAAlJmeYMir7SnGtIITCpuQDyoZlS0tglVjyq6l1ZCSeZsDe1Ky66s2xuW4ggrS04rmVJ2HsKHYbFQYUFg9yY/xT8zxGptjQEC40qkX/ZNI2aY5SlyUxGwrJpmlFwdjjhmh4dtNvc/U3odm+GSm5SmeRi5+nKtsBmyBCSFLMDVvuReIqPPsWzPl1BR67dt/wB2qSi0yzlFxA+KxhSSASDEgBU0Nfxro/8AcVflNaYpcEjczY9qly7BBR1LMfvpzq6ijkc29FjAshSPEcJUZ9TW/iaUHStQsdI71LinUoJb0knvb7UPY1LWG0CCox9aFFOSosZbjndJJUSNhJ51pmOLeTBKyOwoo3w2+2k7KAMym/23BoNmQMkKBnuKyqzNtQ2Vf5s9/wDIqvRm7oM6yfWqqWiTAEmrWEwxDmlXlPcfrT0iCcm+zxWbun5zXhzV021mpcQ2CSSoWtYUNUL1kkzScl7JyAdhHvWVADWURDoC8QvEpAKAA3ActYRsatZKUqKkJ+IEnUeYPIClLA41SnCJPmibxP605ZaUpKA3KtJKlKA3mwTeuZrid0JOe0LfETHh4pe1xPL8rUF13J70Z4pxJdeRbzabxvvz70MVhSjWCNjExaaouiMm7o1dFh+96gQmVQZ2q+/gHAhCtJhfw9+VeIYW0pK1IMJIJChHPa9FAaLOV4ZxC2nET8QuOV9j7VZxOZuMYtx5qAoTBsR5h9KgxmbrfKtIDaT8qLCJkepqljMNpSnqo39orLsz0tDxwZwz4oOJecHnBJHrck0usKWXXEtkpw5cMWtvAjlMc6uZ5g/CYaQ2Va1WhKlGQb7Vvi3dLTDIUbSop6WEn1P5Ukd7Gd9EbeXYZBlxJIO14I/WtszwmHDStKFAxa5rZjCFwOr/ALUkJ9RQlWaak6HQSD3p3fYFXQOQy0GZWklZJgzUSVlJSf8ArTNhuHkOolKtxYG/+qjzLIggdwiZ9OX1ockbxsAYdOoieZNQKbJUQLkk0Rw2BXZXy8qt5fgtJDm56QftRujKN9lR7AGU6/ImLE7GBVnBYxtNrynYnrU2f4suADSoBM796kyrLHE4Y4gmEBYCUkXWfXkP0pG9bHpRloJnEKuZH9QCDI51WyzLm8Q54ajAAUokAqVCTcH1qnw7gXMU+pLaNUSockj1plTw262B45WDpMgKtJ7g7RRrirGc/K0im1hkNpHhKhJJJJEEjl6WoJmbDj5TABkwmDveKJuEoaU24lSVI8s7GPlJ9qX8OFuOIQ1q1Aki97XJpYJ3ZTLJKKSJcHw+6p0gR5SRqJGmw3noKJ4/EN4dKUoUVOpgKMCCBNvvVd/EFJUkuXMecJMdx6Tah7+PK4SoAlJssdP0p9tnPSitFDMMWpTql3vtJm1F+EcsU66FwSE3250DxSfMYpl4UxS27aiEHkLCRRn+ouJXM6e1hUpbAO/WlzNnG5IUlKh6Cfr+tRYnijZJJOpW+yUj8aBY1/xT5FAgyfYWmuWGOSfZ2SlGt9ljKMtZ8VSko8hnVIGkRt9aC8StALtpN7QCLU1qWjD4cKWOQgdT+70n4/EAK1aiVn5iNj77CK6Ys5ppJAXFOJ+UVTNG0ZehZVfn8U9unrUb+EQkARJG/In/ABVE0QlFvbBZYMSbeteVeewq1kEXUdxOwrKNiUQoWUqkWIothsznqCemxPXtVY4cAoPI1dVhU+O3ax35bVNtMtFNFIFXjEz5gd/905YNLobJLTawDCzI1K1CYjYnvQDIsv8AGcmUiVHeSqL/ACgXtXQWstCVKSG0ISkyVFKwoApIA96nORfHC02wRnfET5S22GEtJ1BaCTJtt2oDnuJfcbWVkEBQ17SSekUQdeW6EI8TxAFDSko0knaNXIR3q1meWhSHAG9CihMp0GAeoVPOlUh/GqdCRhfh71Llx1voFyAbfjXmEa8p7WqXIsQG3tfNAURN9gbfWqr2QmmkggrMJxaSCYRM8o6xW2VoU+865cgf/owPtUbrRLSsSoguPKIAAiJJkiPpTXwRgDhmXlvoSdaRY3KeY970OSWwqE5PQURlqWmFBYiQT9vvXLsyb0rUCIvI9DemzP8AP3tAJUkhGwIF99wfWlHF4tbxLjhlVhMRtTJ2CcOLpjFwc7IUnpBFOGFbBIkSOhpE4OV/WjqPwromHZuKlPsvj3E2/lrbmoKTYe1aryRATCZgbA0VwjO571M8xb2oBEjNcm1iExEGxPOl/O8I7h2EJcV5CqyQbbb09uCJtak7ivHpfxjbYMNJ0zOwtJpo7FyKkRcC5ycMl7yTMQe/Q9qYm+KXlwXAhQUpASFA6U33F6AYgBSVqTASVBIG0zzq/nLQS0BYJlI7zaY9qdkkq6HFzgpslTzmIUorhSiYCPboIrnmZtMpxmrDKOhq/if3KHTtR1/FNNhQStbySm2uYSqOSZggd6XM2T4TSAnncjub+16CRrdUzzM2EuFTpETcIGxPU/pWrucpcZU2WmwZHwiCAKleRZHoI/M/WqruBBVOrTPYUwqeyPM8CAwlSUxESfU86tZddhAi3Yd+dFMtyovNqQ45/TJBJAAUY2A5U6cN5SwtrwksgoTYqJ80jv8ApU31R0RaUrrRzHFPJukD86FqlLqVDYkbV0Dj7hFLLZcYTEXIkm1c2U0uJVMA7U8IiZsiZbzrM3Vr8NSiUoV5QftNe4UBwqLhEoE77mOvWa8y3UpSglOocxAqm6NK1Ap9topv4INPsLYfD6UeVQIP1m1qEYqZM/rRtzQU8gItFjNBMSrpNCLKZI0ioV17Wz1zavKocwWSCCmORNWMWklE7Hcev+qrtn4SeU1cDgIj1qJ1qgjwWjUnQhKvFKwQoAWEEG+43p0D3mWfFdJ8hUCUSopFwb8qT+AsQUlxEpEwq4k+U8uhimHEKQWmdLCwtCgVEIIBAmTPOd6jP9iuL9Sky4tbCWvBMhQOqQLBUzG8xN6svICikF5chJtrTEgyBANxvRDCrWshfiJnwlCyDa4t6xQJzWUpHgKBSudem0Sbm3Q0P6KIA4Bbbfipcb1GQQTP5Gtsv4bLmskhAVGk77maK4PElpTmrSrUEgkpmLmP32pgwWTtvJELIlM+hm9M510GOFS/ZC2hlnDxqV4ikfD0HoK1xmfOOphAVBN452FjRN7B4ZBIcT4i5sE39yaqY3EBZShIS2lPIfvelX2U4cdXoXMay4pRKx5Y+/KqwflJSRfrt7QO9dsy7gplTR0kKUoCVK8wFtgNgdqAZxwMmSdKdIkeTyqubHvCR7k1eMlR5+SnLQh8JNKOITp5b11PDtbGlXhnIFMOqKx8ojsdyD3G3safMEyPoCaSfZbHqJmC3Iqy6mx9K0wje5qxikQkdTP2oUFvYr45O823vXNM5wxGLVpM7E/S9MvEuOX/ABCm0qIQgX9TUX/HeXl7GeK4JSmYnrsKaKrZsjUoqJVzRDYQx4TmoqAK0xEGNu9MGDVhnMKoOJh0SACJn0PKtuL8I1/ES2EpUJ1fKD3HegfDyiUK53O/fvTNWR6LbuhKSQQLgAQCBAvFJuY4wrcncA2HYUwZ8fJpBhI3PedhNLWCwLjrgQ2JUdo/H0oxVKxZu9B3NV/Ao2JHtU+TYA4ry3AkjUBIBietrc6I5xloZYQMU+pWn5G0jfpq3obwV8bi0qKeSAVczzI52oSl8bHhjbkkz17CLwK4UrU2uxIN0/pVvDZmq6Qpen13778q34ySotKC9IIj4TINJuHx1rm9JD5KyuVLHJL0dEfzqMG6hayrVATJn1AntSg6UqBSRJP0qFt3xChAVMXPKO1Y8POYqsUc85WzXIfJqPeKlzTBailxUIvF/iVG0DvtND8M6EuEEiJO+375VMMVrUXXJ0iwH9o7T2rVuxlO4cTxxSlK0CJAvWjeVaj5jAG56USYDOgrbPmO6YM9zQFzHq8QKSTY29qyQJNVsnzDJlJV5IICUkmf7vWvaK4LFQgpACUq8wkBwqIhJMch0tWU1k+KYMAsAeh/1IqbCpm3OoY2qfA3V35VMsls1wLakurAVoUm49afcO4PCVPgyUoE6la7k3A63vflSU4zOLAkDVFyJ3A5U44BOlDhU05IQkTYpCtRBVE2TbaOVTmVxaQFXikaEaFwsK8yZVe/0gUYxDxHh+RHmaNwqZM7noqhCMISgu6grzwUwBI1RFvyo7mP9MN+G28ElKhGry22IvO1TK7E9UqcVBgFStQmYg2+lMDj6m0ABRJSCbd+VByka1Kn5lJgDYDai7DRd0p2HPvRm9lsPTI8HgSUFaiRICrbkHr+lH8kyTD+GXXkaojmb9t6mdwIIQ2jeN+gG81FneKCXMPh02SpwD7iTSxbbNlcYxoahmjhUW2UpQ2gCXNflBIuLRJG0VIxjUrEhesCJ1DcjczE/lXpbQzh40gpMkg9Sbk0u5sUFgeBCNFyOSr8jzqqlZyQxasP4lY06FAETIIG/S47Go2VpTNyJEQb0NwOJUtCTJBCUggm9gBeq2ZYjQgqIFvb70/ZdYqQbafIBMiO1Us64lZQEgrkjkLn7VzXNeIFOLUELIQDA5T3q5kLIVMnUdzNFY7OdyV6Ic6xSsQ8VoQY5WiQOZpq4UxHghLhSEtpEdyTQjEqW4NLQ0oFiraeyf1q4tooQZCAlKeqh+RBpMjjF0isINpt9ArirG/xGKIACSQq5vaPsaqYIPM4RZKUhGoaVfOTsAk9OdWXlocbBiVJsSPiHKe9Wko1tJbI1BMlIAJ2Av8AalU2aWBN6FDENvLUApKp77X5mnzKzh8vYSpJDjihJPry9O1Bl4N1Z0oIbQqxWrafaTNQZ5kKWMIV+KVrDmiNu885p+VknDhurKOZ5x47hsSpRsOVXmsidw6S6AoifluU9yOlUuHMuHkcWRJWAke9zXVMUQyyQlIJJASTcE7Anr19qze+Pr2GNpcvfo5bmmMUtBkKi91CPWlJQvXXM0yNzEBLaEBIQDqcJsZv6kyaEPcHN4VaSpWsqEgEARym9aMlGIMsJ5WhW4WalRlSUAg+ZRgbdaLvYEpY8c/+kVade9+dt6qY1tKSS2mAD7+9C8zcccVE2J2Fki28bA1SMuRGUHEixLMuQmTMaZEEg7VZzNktpSzzJkjubVZypoq0LIBKVQDJJMbe1bYHCFWIWt4/Afaf8UGzRjr+yDEpS20Rztbv1PagI3ohnGLClGNqptaQCVTeYiN4tTxWhMj3RPh8WULCgTtuImKytUtSn4YM79RA/fvWUdC0y8dk1thHI+v4VU/itrVo1i4261Oiimkwhjj50mY2v0pywjSk4fWkpUlRCSDqmJiZnqZ96QcTiiogx+xT5lOCacblTkSkrKS4RcRyixP5VOa6LY5bZvl2Ew4WkFJVdeswoxpmCIqXNXvItadH9MwEEHa0zJ3Paq+X5g40kuEKKAopjUJvvymKsZngGXFBYgqdKiR4htAmSIqZboAsqSl0KgSFC0G/mvzromGyD+oAEJ0LGrXHw8yImuduPKVYA6UmJtzMiu5ZaoKQkJg+RIncbUZJPsnKbh0LmYI0BaktmSJsLwBSZhM2DhSsABaXBGr4omFETa1q6xmRSE8pvH4H25e9ca4kKNS/CTpA1EA9zePetGKS0LHI5d9DV/OVJQRGuZBHOOtAmcWh5SfDBCAqSCbk7X7UvMcULCCnSCqIB/OivDGHlPxXGkj1JuKyg0tnT5ot/Hod/Bg6gYlI+1K3GmOLbCkK3Wry+g3pnZSqSFSRy9D+Vcv45zDxcSoD4UWH51WOxcs+MAM2u0Rc0Ty15SilCTubx0oXhWStQQnc0xZLhPDCl7qBKQO9NKVI5sUXJ2N2VsFRKkjyptv03j9aOHK7eK4B4YglJM6psB96s4TLcKllsOrKSlIBUkkX5zy3NT47Km0IEYhyFFMJJCuhFo7Vx0r5HU8t6/4L+M4TSz/UA8qjMf2zyMcqHvY1CZAtAtFqYuMy6zh5D4WD8piT7jeuXF9S0k8wbjnTODltgx5aVF1eZgmCTczHU96q43HFatK5uQevKNq2y5hZ1EfDzMWFEuF8iLuKGtJ0AEyfS33qqSQs5SZPlLAQ7hkKEyo6gbCDcfhT5i30BxtJBKW/NpAtyE/elTF4UtYppsnza9xNwbA+tFMbilB5YO3hgyLWkjf7fWmS4vYn7dBfHv6tQQpIm8WE9BvvFc2znMXF4halyIFpnYGABTFicYowANIgd+17ST2BpVzFtRXF9rTfp03pasdtrSKrwJSm3Un32oXiUkWv+96YMwZMJEXO9o7dB3qvmeSuAiQAdINyOdxtTwT+hMlGuTYlLbZKgYnynnfehuZ4+QQDE/KPzNW8U2koF4gCe3oKpY3JQEhSFEzO+9FVexJKVUgOpkyJgSJBNaoblQT1NW14WLFQ2kRJ9vWruSYRK3JIEJ3vc26VRutnOsbbop4p0kxIITYEbHvWUU/l4EtiSkX2lU7HvHavKCkh3B2BFJivG0EmKjLp6mvNZ6mjRC0WlIMXFPeQYhxTMCAko0k6U7e956Vz1u9ds4X4kwbWCZQ462lYTcc57xzpJIrjnTEZ5ToUpILgbUq40QD7URU7CWwtABTMEJF7fNJppXxbhC6gB5OkEkmPWpcy4nwhRCXUST++VTpHQpiJgcE6tXhNhRStYnymBfefSuz4PK28Nh0to+ICQeZPeg/DWIZLfiFYgqhJ2nrHOp+IsUlDesr1CxSDY+x/KspL2JJOUqA2a5o545CifgUQOU26elL7uGjEzIOqSQR7lI671FmGba8Ski0Igz3qDMMdpIMyqZMchIikaqWi8VcdgR7AocxjiEwEyYjawnlTFwm0dXLSEkqjcRAAjnNLeCxJRjtVrk9t0kU2ZE4nWEpIAcmfYyPvTzZPEhqzLMUhha9igEj2sK4VinCtalHckk11zLmfFxIbWZQrWFDryrnGe5IcPi1sHYGx6pO1PjTS2JldtJEnCzHn1KB2saNZC0lzHBCjKJmNhIsPqaqZdCTA6EUy8EYRAW64siSRpEibfnU5uk2UimlQYzUlS/BTqABSFTGhJHOas4zLGlOpX4ydConzbnYxWLxoxD4aeQtCPxV1Jisx2FwyEKU8kJv/AEwneNtvveufS0VbYlcXYr/yC0CrwmzCU8trkczJ51QyxpLpSJIXHxDl69a14ifRIKVFZAIna3cdRtVfh3GpQVKVMwNJ6dbV018dEr+VMJPulklBMoN1FHOOo604ZW4QxrE/1SAJ3iK5r4inHITYqICRsd967NkOWa0IQq6UXJPMx+HKknG6Q0Z1b9IEqytTzfiFXmSYFpPtFQtZc7iCV/D8hHIhNz9zPrTPj8UktuIILemNOg3B5ehqtgMaAE+YrBEAjmbye96vHHFR2TeWcnoWv4RRhKQkqA82wMzt2jtQzM8vKHE609p5doinDH4xtkEpaGpW20k/nSrnGJdX5bTuqBOnoJPP0pWkim2tnuZuMKCUlQK9ouT+5rfNBrQlKUK8qYk8/eqvCWTB3EKRpuBqUSTv09ab89wQZbK5jTy6jmP80yi5bbB5UtJHMwABKmjYgXgfjQ3HZnAhKQN7TtesxmGcWpSleUKUVAH1rMsygOKKR5jF7mB37+lDSNc3pAZeKUTa3oAN6OZDlRA8VZI7Rf8A32piw2X4dlQ0ISTYSvzRNtUcqr5ql1CCl5KYJJlO/wBtrUrna0BYnF3IGNsEkLBIQSSN9W0ctqyhmGQpaglKjBmLE7elZRqvYOV+hfNZNbeGe1alBqxw0bTRnCZeThnXTslSUjuTM/QR9aDpRRtrPAMIcPo3VqKqVjxr2UE4dUAwYJ3i1M+UZAp/TNkJMEgSYuT6n9ao5A4skCU+GT5goiPp1p+wbqUIIQU6dU/Uz9Km57pnTjxXG0NOXFhlDaUJKQgAJkXP+aH8S4lp1tU2IFqos4vxgUA3uCdxaKr4l0vlDUDXq0z6dRzqcsbS5eikeKYlPIUHk6rT9xUjj7ZcWOcgDoLxNXeJ2nA5CkiQfiTYR2HKg+AxQDiZEyuTadj0o9mTotZ3liEq1JMm2xketbZc8JBnY/ga24mzYOrsjQE89Me1A8C4bgGNzRSbWwclGWh3yLF/+StSUmAmCTsCoyT9qD/8haVFK0JXIt4hPx+lWMtaKW20yZXKldydh6UbwWWrxS1DSkITAAOw9uZrQk26Nkiqt+zlzOYLSRBn1pg4ZUVuF1SbDtamrM+DcKgJK7FUyJ0+9vzqLP8AFMMtIQwoEgQAB5f8+tNN3pC4YU7b0hYzvNCF/wBNakn/AKqIofhuIMQkmHFHsoyPvVbNHGyvyD1MzJ5mh4VeaeMEkRnkblaDOLxanbqASq3wiJHpXn8WUoKUnffraqD+LUtWs2PatQ/2rcTcwpkiCpzUPlv9bV2LhrFOMNalEqCuRMCTtBP0pA4cY1tkMpaRLfm1qMqIMyOlMGE1hoJUoctpj0H61zZZ07+jrxY+UeIzMZKtxLjjjglV9PQmZ7gRQ3Cr8BAQkFzSSkFIOmJkT25T2oa++Urbbm6yCewHWi7uOQpKwT5Ei52AO9B/k3SoZfjuO07BzuI1qkKk7FfJN9kfrUKVaR5PlmNZKQSbi5N73qNGZ6hqKA6jl4aVQdrGfS9UXceHVhDOHI2ISRsTz/yeVVS9iuY2f8b4Q+Ktwp2QASd5Jv6+tS/8k4zSgJF9RAI50PTmL2FaUnxEl1cWFwgdB370rcSJf1grXq1DUDNMppOiawu+bKL8BJUkiZKSk8rbiqWXLcYcSdvE25GJixrRl5qSlVupUZvN/arGfYpK3mUtuh5KEJTqCdImTaO1r1gylpB7+GdCgtIhW0nf8a2zhr+kPEXqWJN0wPr801ay146Fo0BSt9RBICZ9epqH+HS4IWVLSk3FxvvERUpSrstGDl0LeLQ+kf0kaEWsgbnrWU2IylvdBUO0n9a8pvJETwTOShkms/hFdKc8XhUtkKCbbGrreGSRKYvTPNogvx7ENGXuHZJNTjKXf7aexhK9GGPak843+MhGRlTw2FE0uuIToO8CetM/8OaD43DypfUVlk5Dxw8eg1wM9BWHLc6tPvGVONym5IO0XpcyVu5HOmMNj+EdvuCBVJ5Lgo/yCMKbYs5nxCoyhatRvJO/aoMteCFtLAkjcH0qiEDVCgJ6xTxwpwoMQlRUNUf2kAjpc70GkhE32JufY3Wowkp6g1Pk2XlZTaYSVGmDiHghaDqQoqH9qhce83orwbhkNytxSUkAgpJAsazdKjbbbYBw78mRZSbekfrTfwgCS5B3UJoPxRljIJeZcSFH4m5k+oFUMmxiwvykg9ucfjatB8JWO/8AZGgt/wAkEFaEg9iBf27Utu5QhUStXpJgUUzdpRAWQSoqBM7nrUZV/wBSKzy27F8NaAquHW/7vxrE5C0OdFVoJ5H6VqWY5GssqB4f4BCsna/uUPYVqnKG9kgrUdpMD7bUTccQPiMetVXcwSkw3BKhAnkeRms530ZYlewhgsU0ghBSAUgCUjyTzuTPvR1rHJQkuFSFHZCQQTPekhRgAfWoFueE4FgT2qEsXM7FNwiMeNxZ161GFD8TVDOs0JQG0EwbnvUTrninUTaJA71E0zqWgc6aMEuwTm3dexu4LzgMpRIF9pvO8gdDNMS30KcLyvLAsBdW8xbalnBMBLSUx5hPrBP2ipn8oUzBSop1cj5qVzDHFRnEWJSuTpgn69ppZxuLURBJMWHYdqu451ZmZN+ntQx6wv700djZNLR5wzhEuPK1pCkgGyrip+LcMG8QzDCWAptJ0pIINyNVuv5Uv+KQvUkkEHlatC6pSxJJjaTMXroSd2efJqkdO4ZYUrxl+aQAEgdLb1uqUyBab3qzw8oJaUdlK/SlTGZriGnCVgaJgahE+lc0k8j0d0JrH2F8xx5Zb1JBUSYgCYrKDKzVaTKnAkqvpkQBWU8caS2gSm27TLqmwoQdjUODSUK0H2qxhVyIqPHtmNSfiFSX0YuJbNbKbPSoMFidaQefOrQcpGqCaBomguOs4fU0wtO1TzTBTCh+zRiwrsqZIEpeTMXvRJ5JIdTFhqMdjS+2pXiCDB2FMzmFLQ1mSFiFevar8rhRNpqbYkeANXmkJJ2p54RzLwSUjyII3O0D8TSzn+DU27AbUmb9d+lEsC0IhQUpXU3i1oSLC/WhISNbR0x15spAUoEkSLmY6xyFLudZOgaX0WKVAyIgxvbnQZp1xO8kkgBO6lHlPbtR/GeK2yPGKfNPlSLp6f5oxmZ460aY/iHDutgpR4iyOQHpzpGxKUpXIkAmekX2qVGEVqWpnZK5jaJj7TUed47V4iFJGtA3HUVrdiqKSGXOsINDbgHmJEdNMWH+aotaucVSy3NnFttMun4Zjr2mr61pHymtmab0HHaWyQn0rSewrG1pNutT+AnrUaKcim40k/KD7VRfw6IP9NP0owppPU1SxjKQlR1HY0UDTFLFC1QujUgGpsRtVfDKlJFWXRWXdEmF8o7Vew6hqSoG8z3oepywFYpdarFpIdm8QpIvBG5BFxPQ/ep1Ytspkq/X6VzzD4l5KvItV7xNvvVv+ZugfKfapywP7ND8hfQ55jiP6dtutKuJXuKkVnhKYKR7E2oW49M37waOPG49hy5EytjUpQdXXlVTDqlY9amx9wKqMGDXUujzpv5Hb8obBwxMXCbH6Gg+bNBwcp32qfhrHD+DWTsEkzyiqLWJDidQ2v8AauGSaZ6eOmqYtZrl2ty4iBBKb/XvWUdS4CSAb8xWVZZnRN/jRbsoOOaTU6H5r11ueVRsMkGCKShE2Qh/wlz8poonEE1E7l+oQRVPL0KQotq3G1akw2wwnEBIk1E7jwoGRb97VjuHUQNIE9SJqivKnCZKqVJDOVFYAFfvRd3GuaEotpBB6c7GqicrVyN+9qvrcU2AtTIUUpIA1SCeRM9KeNWCck4lnEYn+IxLcDpt2509r4fZcF0BKuqbH3rjWD4gUziA6pOm8xvXX8g4yw+IAhSQbWmD9DRaUXs5Jyb/AFNcPwglCtSVkkbSNvcUM4saWhvzjnyuLTcmndhSTJCppc41eAb0kgA7TsTQqNWg4803PZy/BZgEhYdkK6xIiZ5VSzRaSvUhQOqR+k1tinxy6x96BOYrQ6rSJA608FbKTdBfA4gh0ldtIgUW/maaTlY5UkzvUZzBfWmcLYiyUOv82QKkTnaaRxilGrOHLh2E0PGg+QchmyarY/HhSFADcUFR4nNBqUtqI+E/Wl4Dqeyq8mxqgwqFx1og8uBB3oXibEEdaaJbLLposHetVqqNxy/avWTqIA5kU9E5TXQRxzFkrCZGkJUNqpu2IkBI5AXim5zByjSRaN6WnGEurCELlQCuUQRypIuxdJfyVFrFQrrUyCZ3G4rCqqUBys1WZFr+u9UhM33qwtyoyoH1mnRzz2dPyHA6sscSLHSb9ZgkRQfIVqbUUKSUgXE2pkydJTlxVNymwnvQZYWoSYtbv/mod6Z1rXyR66oaiY357VlUAVD4pPflWVNxOhT0EWcQSQOpiirbSEglwJssAncxpJt3mlkOVYbxJ06Z8szHemo5bGEspEmSQNJ2FwqIP76VUx2CSpPipJlJHLcHVH4fehpzBSVDSSBpCYN7dPrVlOZrv5t4nbkCB9jQ0mHYdwzIPzGZIPsgK/OpcCyFiST8QGw5gmlBWbuNuTqsTPvEfhRHC49QAg2kH360JJICsYMC4kqIIBFtx3irj+GRGq2nUREf9iPypXRjVAWMXn3FSnNVndU/7n8aQLTYVf4dYXJUlMyAbdyJ37VWc4QYA+AhXmPlP9sRz571AnOVXiLgfUc/Xf61ic5WBBV1H1/1TcxeDCWX4B1hRDOJWABOlY1p2n1qrnmXYnExqfTpIJgAjYxzquM+M/FyjapF5oVi5nfoN6FhWMA//wAmAZLx72qQ8MNzJXNEy/2qNy46UOcg+NFJPDbPMyO1SJ4cw39h9zW4YXuFVYw4VzouUvsPGJAjIWBskVsrAJHwpBq2Qa8E96HJh4oFlMfKBWq3k6SdO3Si5/8ArUS2AeVHkDiAVZYl9SVToSBJnn2FA82wqEqMG3KTTOvJlCQlelJ5ETHpcVRf4aUqZduf+o/WqRnvbC0q0hVwzOpWlJH1sKM5bl4bUFlaCReCCRW54OWPhXVR/hl1PMmqcov2c7Ul6GBeZmDCkewpUybEFL5ULnzdtzXi8ldHX71CMseBslQ9KZRVCOUm1ouZ0nW5rEJJ3lQ+tDFLKTBIM9DNSryt47gmoHMvXzFOhW5Gyik1XAvapVNwNiDWjI84naReigSdnUOH8yCMEvxE/DYTyoTmmZ+P4YbSUpA7XPW1GcO2k4UCxSsxM/u9LuYMhtSQBKQNu5PbpFR1Z1U6JsBiBB8QiJsT9/vWVQRgFLRYxJJ7VlNS+zW/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https://encrypted-tbn1.gstatic.com/images?q=tbn:ANd9GcQrLxwL1XRBNgiGJsC8iIXD4YJPgKDuUGYxaEU0FqdcNN3NhZy3AKqKl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445" y="3501008"/>
            <a:ext cx="3758817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598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М.И.Глинка  Опера  «Руслан и Людмила» </vt:lpstr>
      <vt:lpstr>И.Е. Репин. М. И. Глинка за сочинением «Руслана и Людмилы»</vt:lpstr>
      <vt:lpstr>История возникновения оперы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</cp:revision>
  <dcterms:created xsi:type="dcterms:W3CDTF">2014-03-05T15:25:32Z</dcterms:created>
  <dcterms:modified xsi:type="dcterms:W3CDTF">2016-02-14T12:30:43Z</dcterms:modified>
</cp:coreProperties>
</file>